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8" r:id="rId4"/>
  </p:sldMasterIdLst>
  <p:notesMasterIdLst>
    <p:notesMasterId r:id="rId17"/>
  </p:notesMasterIdLst>
  <p:sldIdLst>
    <p:sldId id="291" r:id="rId5"/>
    <p:sldId id="388" r:id="rId6"/>
    <p:sldId id="384" r:id="rId7"/>
    <p:sldId id="385" r:id="rId8"/>
    <p:sldId id="333" r:id="rId9"/>
    <p:sldId id="389" r:id="rId10"/>
    <p:sldId id="300" r:id="rId11"/>
    <p:sldId id="334" r:id="rId12"/>
    <p:sldId id="387" r:id="rId13"/>
    <p:sldId id="352" r:id="rId14"/>
    <p:sldId id="390" r:id="rId15"/>
    <p:sldId id="382" r:id="rId16"/>
  </p:sldIdLst>
  <p:sldSz cx="12192000" cy="6858000"/>
  <p:notesSz cx="6858000" cy="9144000"/>
  <p:custDataLst>
    <p:tags r:id="rId1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FDF8F3F-6C9D-B4B5-C711-81CD1A119660}" name="Townsend, Rebecca Jeanne" initials="TJ" userId="S::r200t003@home.ku.edu::80521d9b-a746-4343-b51c-5076e80c1b15" providerId="AD"/>
  <p188:author id="{98584645-7CAD-EAD6-D55C-A13112DC8417}" name="ariel.schwartz@unh.edu" initials="ar" userId="S::urn:spo:guest#ariel.schwartz@unh.edu::" providerId="AD"/>
  <p188:author id="{383D6449-BA05-7405-7053-445F9C7F490B}" name="Allred, Bailey" initials="AB" userId="S::b763a426@home.ku.edu::04910e8f-cec3-4dbe-801a-b84113980d72" providerId="AD"/>
  <p188:author id="{A72DA863-7FB8-FE94-16DA-3D99013EB027}" name="Mackinnon-Love, Ruby Nanny" initials="RM" userId="S::r149m171@home.ku.edu::1fca2756-541e-44df-9b42-d3ea526397f5" providerId="AD"/>
  <p188:author id="{29A46979-7661-EEFA-EFBA-24F7297B506C}" name="Katherine E McDonald" initials="KM" userId="S::kemcdona@syr.edu::65b549fb-c157-4a5b-98b0-8ea1285abdf1" providerId="AD"/>
  <p188:author id="{E9E43180-B0AB-915D-089D-BF9E326714F0}" name="Loyless, Roxanne" initials="LR" userId="S::r398l353@home.ku.edu::5917d877-94b0-4d52-ae7f-53fc20aaa7e8" providerId="AD"/>
  <p188:author id="{911426A7-08A4-7F14-B8FA-FED12544C375}" name="Eulena Banzer" initials="EB" userId="S::eabanzer@syr.edu::852e74bb-52d9-4667-9900-dee98bb63d2b" providerId="AD"/>
  <p188:author id="{693025BB-29ED-8422-C8B0-ABB5C3E02D6F}" name="Taconet, Ashley V" initials="TA" userId="S::a610t741@home.ku.edu::876910d3-950c-4a32-bf4b-0d2c75494d05" providerId="AD"/>
  <p188:author id="{0BACEBCC-7210-2474-0652-E7113279EDBD}" name="Shogren, Karrie" initials="KS" userId="S::shogren@home.ku.edu::c39cf149-6bde-4d5a-bfeb-04b0c08878d5" providerId="AD"/>
  <p188:author id="{D34AB1EB-C843-1134-15A6-1AF1586318B3}" name="Hildebrandt, Lisa Michelle" initials="HL" userId="S::l161h049@home.ku.edu::3fea3753-1f4d-4b08-97c2-c13e67b80aad" providerId="AD"/>
  <p188:author id="{EB01DBEE-C4F0-457B-4FB0-7D62BE3398F1}" name="Bruno, Lauren" initials="LB" userId="S::l264b353@home.ku.edu::dcff4a9a-85da-441f-b35d-e3ccebd57328" providerId="AD"/>
  <p188:author id="{87B2C7F9-7DF8-C46A-3483-9EFB48403F49}" name="Bright, Kaela Elise" initials="BK" userId="S::k663b901@home.ku.edu::8d79dc5b-4016-4949-9e83-f86da537d7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D8E1"/>
    <a:srgbClr val="0DABB3"/>
    <a:srgbClr val="004AAD"/>
    <a:srgbClr val="FFC82D"/>
    <a:srgbClr val="46464B"/>
    <a:srgbClr val="E800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A9C658-0763-436C-8F5D-9567465F46F6}" v="5" dt="2026-06-16T13:41:03.9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E4BF6-3DF7-4E5B-9A18-EBE25221A36C}" type="datetimeFigureOut">
              <a:t>8/28/2026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2BE37-E4A3-437A-AF46-277320588600}" type="slidenum">
              <a:t>‹#›</a:t>
            </a:fld>
            <a:endParaRPr lang="en-US"/>
          </a:p>
        </p:txBody>
      </p:sp>
    </p:spTree>
    <p:extLst>
      <p:ext uri="{BB962C8B-B14F-4D97-AF65-F5344CB8AC3E}">
        <p14:creationId xmlns:p14="http://schemas.microsoft.com/office/powerpoint/2010/main" val="3616668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hhs.gov/ohrp/regulations-and-policy/guidance/guidance-on-engagement-of-institutions/index.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oir.nih.gov/sourcebook/ethical-conduct/responsible-conduct-research-training" TargetMode="External"/><Relationship Id="rId3" Type="http://schemas.openxmlformats.org/officeDocument/2006/relationships/hyperlink" Target="https://www.hhs.gov/ohrp/regulations-and-policy/regulations/45-cfr-46/index.html" TargetMode="External"/><Relationship Id="rId7" Type="http://schemas.openxmlformats.org/officeDocument/2006/relationships/hyperlink" Target="https://grants.nih.gov/grants/guide/notice-files/NOT-OD-00-039.html" TargetMode="External"/><Relationship Id="rId12" Type="http://schemas.openxmlformats.org/officeDocument/2006/relationships/hyperlink" Target="https://www.pcori.org/sites/default/files/PCORI-PFA-Standard-Contract-for-Funded-Research-Projects.pdf"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grants.nih.gov/policy/humansubjects/research/training-and-resources.htm" TargetMode="External"/><Relationship Id="rId11" Type="http://schemas.openxmlformats.org/officeDocument/2006/relationships/hyperlink" Target="https://www.nsf.gov/od/recr.jsp" TargetMode="External"/><Relationship Id="rId5" Type="http://schemas.openxmlformats.org/officeDocument/2006/relationships/hyperlink" Target="http://aahrpp.org/" TargetMode="External"/><Relationship Id="rId10" Type="http://schemas.openxmlformats.org/officeDocument/2006/relationships/hyperlink" Target="https://www.govinfo.gov/content/pkg/FR-2009-08-20/html/E9-19930.htm" TargetMode="External"/><Relationship Id="rId4" Type="http://schemas.openxmlformats.org/officeDocument/2006/relationships/hyperlink" Target="https://www.hhs.gov/ohrp/index.html" TargetMode="External"/><Relationship Id="rId9" Type="http://schemas.openxmlformats.org/officeDocument/2006/relationships/hyperlink" Target="https://www.hhs.gov/ohrp/register-irbs-and-obtain-fwas/forms/fwa-instructions/index.html#:~:text=The%20Federalwide%20Assurance%20(FWA)%20is,of%20human%20subjects%20in%20research."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B2E86509-9620-4577-BF2B-505438EC8102}" type="slidenum">
              <a:rPr lang="en-US" smtClean="0"/>
              <a:t>1</a:t>
            </a:fld>
            <a:endParaRPr lang="en-US"/>
          </a:p>
        </p:txBody>
      </p:sp>
    </p:spTree>
    <p:extLst>
      <p:ext uri="{BB962C8B-B14F-4D97-AF65-F5344CB8AC3E}">
        <p14:creationId xmlns:p14="http://schemas.microsoft.com/office/powerpoint/2010/main" val="1022842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62BE37-E4A3-437A-AF46-277320588600}" type="slidenum">
              <a:rPr lang="en-US" smtClean="0"/>
              <a:t>2</a:t>
            </a:fld>
            <a:endParaRPr lang="en-US"/>
          </a:p>
        </p:txBody>
      </p:sp>
    </p:spTree>
    <p:extLst>
      <p:ext uri="{BB962C8B-B14F-4D97-AF65-F5344CB8AC3E}">
        <p14:creationId xmlns:p14="http://schemas.microsoft.com/office/powerpoint/2010/main" val="2827063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OHRP provides guidance on </a:t>
            </a:r>
            <a:r>
              <a:rPr lang="en-US" sz="1200" u="sng" kern="1200">
                <a:solidFill>
                  <a:schemeClr val="tx1"/>
                </a:solidFill>
                <a:effectLst/>
                <a:latin typeface="+mn-lt"/>
                <a:ea typeface="+mn-ea"/>
                <a:cs typeface="+mn-cs"/>
                <a:hlinkClick r:id="rId3"/>
              </a:rPr>
              <a:t>engagement in human subjects research</a:t>
            </a:r>
            <a:r>
              <a:rPr lang="en-US" sz="1200" kern="1200">
                <a:solidFill>
                  <a:schemeClr val="tx1"/>
                </a:solidFill>
                <a:effectLst/>
                <a:latin typeface="+mn-lt"/>
                <a:ea typeface="+mn-ea"/>
                <a:cs typeface="+mn-cs"/>
              </a:rPr>
              <a:t>; this guidance is relied on by most institutions.</a:t>
            </a:r>
          </a:p>
          <a:p>
            <a:r>
              <a:rPr lang="en-US" sz="1200" kern="1200">
                <a:solidFill>
                  <a:schemeClr val="tx1"/>
                </a:solidFill>
                <a:effectLst/>
                <a:latin typeface="+mn-lt"/>
                <a:ea typeface="+mn-ea"/>
                <a:cs typeface="+mn-cs"/>
              </a:rPr>
              <a:t>In general, an institution is considered engaged in a non-exempt human subjects research project when its employees or agents obtain for the purposes of the research project:</a:t>
            </a:r>
          </a:p>
          <a:p>
            <a:pPr lvl="0"/>
            <a:r>
              <a:rPr lang="en-US" sz="1200" kern="1200">
                <a:solidFill>
                  <a:schemeClr val="tx1"/>
                </a:solidFill>
                <a:effectLst/>
                <a:latin typeface="+mn-lt"/>
                <a:ea typeface="+mn-ea"/>
                <a:cs typeface="+mn-cs"/>
              </a:rPr>
              <a:t>data about the subjects of the research through intervention or interaction with them</a:t>
            </a:r>
          </a:p>
          <a:p>
            <a:pPr lvl="0"/>
            <a:r>
              <a:rPr lang="en-US" sz="1200" kern="1200">
                <a:solidFill>
                  <a:schemeClr val="tx1"/>
                </a:solidFill>
                <a:effectLst/>
                <a:latin typeface="+mn-lt"/>
                <a:ea typeface="+mn-ea"/>
                <a:cs typeface="+mn-cs"/>
              </a:rPr>
              <a:t>identifiable private information about the subjects of the research</a:t>
            </a:r>
          </a:p>
          <a:p>
            <a:pPr lvl="0"/>
            <a:r>
              <a:rPr lang="en-US" sz="1200" kern="1200">
                <a:solidFill>
                  <a:schemeClr val="tx1"/>
                </a:solidFill>
                <a:effectLst/>
                <a:latin typeface="+mn-lt"/>
                <a:ea typeface="+mn-ea"/>
                <a:cs typeface="+mn-cs"/>
              </a:rPr>
              <a:t>the informed consent of human subjects for the research.</a:t>
            </a:r>
          </a:p>
          <a:p>
            <a:r>
              <a:rPr lang="en-US" sz="1200" kern="1200">
                <a:solidFill>
                  <a:schemeClr val="tx1"/>
                </a:solidFill>
                <a:effectLst/>
                <a:latin typeface="+mn-lt"/>
                <a:ea typeface="+mn-ea"/>
                <a:cs typeface="+mn-cs"/>
              </a:rPr>
              <a:t>Institutions are generally not considered engaged when they inform prospective research participants about a research participation opportunity, even if they share consent or assent forms or seek or obtain permission for investigators to contact them about research, or allow the use of their facilities for research purposes.</a:t>
            </a:r>
          </a:p>
          <a:p>
            <a:r>
              <a:rPr lang="en-US" sz="1200" kern="1200">
                <a:solidFill>
                  <a:schemeClr val="tx1"/>
                </a:solidFill>
                <a:effectLst/>
                <a:latin typeface="+mn-lt"/>
                <a:ea typeface="+mn-ea"/>
                <a:cs typeface="+mn-cs"/>
              </a:rPr>
              <a:t>Principal investigators can work with their IRBs to identify which people and which organizations are engaged in human subjects research for each research project and IRB protocol. Some people who are part of a research team or who help a research project may not be considered engaged in human subjects research.</a:t>
            </a:r>
          </a:p>
          <a:p>
            <a:endParaRPr lang="en-US"/>
          </a:p>
        </p:txBody>
      </p:sp>
      <p:sp>
        <p:nvSpPr>
          <p:cNvPr id="4" name="Slide Number Placeholder 3"/>
          <p:cNvSpPr>
            <a:spLocks noGrp="1"/>
          </p:cNvSpPr>
          <p:nvPr>
            <p:ph type="sldNum" sz="quarter" idx="5"/>
          </p:nvPr>
        </p:nvSpPr>
        <p:spPr/>
        <p:txBody>
          <a:bodyPr/>
          <a:lstStyle/>
          <a:p>
            <a:fld id="{8B62BE37-E4A3-437A-AF46-277320588600}" type="slidenum">
              <a:rPr lang="en-US" smtClean="0"/>
              <a:t>3</a:t>
            </a:fld>
            <a:endParaRPr lang="en-US"/>
          </a:p>
        </p:txBody>
      </p:sp>
    </p:spTree>
    <p:extLst>
      <p:ext uri="{BB962C8B-B14F-4D97-AF65-F5344CB8AC3E}">
        <p14:creationId xmlns:p14="http://schemas.microsoft.com/office/powerpoint/2010/main" val="3515644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In the US, the </a:t>
            </a:r>
            <a:r>
              <a:rPr lang="en-US" sz="1200" u="sng" kern="1200">
                <a:solidFill>
                  <a:schemeClr val="tx1"/>
                </a:solidFill>
                <a:effectLst/>
                <a:latin typeface="+mn-lt"/>
                <a:ea typeface="+mn-ea"/>
                <a:cs typeface="+mn-cs"/>
                <a:hlinkClick r:id="rId3"/>
              </a:rPr>
              <a:t>Common Rule</a:t>
            </a:r>
            <a:r>
              <a:rPr lang="en-US" sz="1200" kern="1200">
                <a:solidFill>
                  <a:schemeClr val="tx1"/>
                </a:solidFill>
                <a:effectLst/>
                <a:latin typeface="+mn-lt"/>
                <a:ea typeface="+mn-ea"/>
                <a:cs typeface="+mn-cs"/>
              </a:rPr>
              <a:t> (45CFR 46) regulates activities defined as human subjects research.</a:t>
            </a:r>
          </a:p>
          <a:p>
            <a:r>
              <a:rPr lang="en-US" sz="1200" kern="1200">
                <a:solidFill>
                  <a:schemeClr val="tx1"/>
                </a:solidFill>
                <a:effectLst/>
                <a:latin typeface="+mn-lt"/>
                <a:ea typeface="+mn-ea"/>
                <a:cs typeface="+mn-cs"/>
              </a:rPr>
              <a:t>The US Office for Human Research Protections (</a:t>
            </a:r>
            <a:r>
              <a:rPr lang="en-US" sz="1200" u="sng" kern="1200">
                <a:solidFill>
                  <a:schemeClr val="tx1"/>
                </a:solidFill>
                <a:effectLst/>
                <a:latin typeface="+mn-lt"/>
                <a:ea typeface="+mn-ea"/>
                <a:cs typeface="+mn-cs"/>
                <a:hlinkClick r:id="rId4"/>
              </a:rPr>
              <a:t>OHRP</a:t>
            </a:r>
            <a:r>
              <a:rPr lang="en-US" sz="1200" kern="1200">
                <a:solidFill>
                  <a:schemeClr val="tx1"/>
                </a:solidFill>
                <a:effectLst/>
                <a:latin typeface="+mn-lt"/>
                <a:ea typeface="+mn-ea"/>
                <a:cs typeface="+mn-cs"/>
              </a:rPr>
              <a:t>) provides leadership in the protection of the rights, welfare, and well-being of people involved in research conducted or supported by the U.S. Department of Health and Human Services (HHS). OHRP provides clarification and guidance, develops educational programs and materials, maintains regulatory oversight, and provides advice on ethical and regulatory issues in biomedical and behavioral research. OHRP is part of the Office of the Assistant Secretary for Health in the Office of the Secretary of HHS.</a:t>
            </a:r>
          </a:p>
          <a:p>
            <a:r>
              <a:rPr lang="en-US" sz="1200" kern="1200">
                <a:solidFill>
                  <a:schemeClr val="tx1"/>
                </a:solidFill>
                <a:effectLst/>
                <a:latin typeface="+mn-lt"/>
                <a:ea typeface="+mn-ea"/>
                <a:cs typeface="+mn-cs"/>
              </a:rPr>
              <a:t>The Association for the Accreditation of Human Research Protection Programs, Inc. (</a:t>
            </a:r>
            <a:r>
              <a:rPr lang="en-US" sz="1200" u="sng" kern="1200">
                <a:solidFill>
                  <a:schemeClr val="tx1"/>
                </a:solidFill>
                <a:effectLst/>
                <a:latin typeface="+mn-lt"/>
                <a:ea typeface="+mn-ea"/>
                <a:cs typeface="+mn-cs"/>
                <a:hlinkClick r:id="rId5"/>
              </a:rPr>
              <a:t>AAHRPP</a:t>
            </a:r>
            <a:r>
              <a:rPr lang="en-US" sz="1200" kern="1200">
                <a:solidFill>
                  <a:schemeClr val="tx1"/>
                </a:solidFill>
                <a:effectLst/>
                <a:latin typeface="+mn-lt"/>
                <a:ea typeface="+mn-ea"/>
                <a:cs typeface="+mn-cs"/>
              </a:rPr>
              <a:t>) offers accreditation for institutions that conduct human subjects research. AAHRPP accreditation means an organization meets AAHRPP standards for protecting human subjects in research.</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Common Rule does not regulate training of investigators and key research personnel.</a:t>
            </a:r>
          </a:p>
          <a:p>
            <a:r>
              <a:rPr lang="en-US" sz="1200" kern="1200">
                <a:solidFill>
                  <a:schemeClr val="tx1"/>
                </a:solidFill>
                <a:effectLst/>
                <a:latin typeface="+mn-lt"/>
                <a:ea typeface="+mn-ea"/>
                <a:cs typeface="+mn-cs"/>
              </a:rPr>
              <a:t>Investigators and all key personnel who will be involved in the design or conduct of </a:t>
            </a:r>
            <a:r>
              <a:rPr lang="en-US" sz="1200" u="sng" kern="1200">
                <a:solidFill>
                  <a:schemeClr val="tx1"/>
                </a:solidFill>
                <a:effectLst/>
                <a:latin typeface="+mn-lt"/>
                <a:ea typeface="+mn-ea"/>
                <a:cs typeface="+mn-cs"/>
                <a:hlinkClick r:id="rId6"/>
              </a:rPr>
              <a:t>NIH-funded</a:t>
            </a:r>
            <a:r>
              <a:rPr lang="en-US" sz="1200" kern="1200">
                <a:solidFill>
                  <a:schemeClr val="tx1"/>
                </a:solidFill>
                <a:effectLst/>
                <a:latin typeface="+mn-lt"/>
                <a:ea typeface="+mn-ea"/>
                <a:cs typeface="+mn-cs"/>
              </a:rPr>
              <a:t> human subjects research must fulfill the protection of </a:t>
            </a:r>
            <a:r>
              <a:rPr lang="en-US" sz="1200" u="sng" kern="1200">
                <a:solidFill>
                  <a:schemeClr val="tx1"/>
                </a:solidFill>
                <a:effectLst/>
                <a:latin typeface="+mn-lt"/>
                <a:ea typeface="+mn-ea"/>
                <a:cs typeface="+mn-cs"/>
                <a:hlinkClick r:id="rId7"/>
              </a:rPr>
              <a:t>human subjects</a:t>
            </a:r>
            <a:r>
              <a:rPr lang="en-US" sz="1200" kern="1200">
                <a:solidFill>
                  <a:schemeClr val="tx1"/>
                </a:solidFill>
                <a:effectLst/>
                <a:latin typeface="+mn-lt"/>
                <a:ea typeface="+mn-ea"/>
                <a:cs typeface="+mn-cs"/>
              </a:rPr>
              <a:t> and </a:t>
            </a:r>
            <a:r>
              <a:rPr lang="en-US" sz="1200" u="sng" kern="1200">
                <a:solidFill>
                  <a:schemeClr val="tx1"/>
                </a:solidFill>
                <a:effectLst/>
                <a:latin typeface="+mn-lt"/>
                <a:ea typeface="+mn-ea"/>
                <a:cs typeface="+mn-cs"/>
                <a:hlinkClick r:id="rId8"/>
              </a:rPr>
              <a:t>responsible conduct of research</a:t>
            </a:r>
            <a:r>
              <a:rPr lang="en-US" sz="1200" kern="1200">
                <a:solidFill>
                  <a:schemeClr val="tx1"/>
                </a:solidFill>
                <a:effectLst/>
                <a:latin typeface="+mn-lt"/>
                <a:ea typeface="+mn-ea"/>
                <a:cs typeface="+mn-cs"/>
              </a:rPr>
              <a:t> education requirements. Most institutions extend this requirement to all regulated research in their </a:t>
            </a:r>
            <a:r>
              <a:rPr lang="en-US" sz="1200" u="sng" kern="1200" err="1">
                <a:solidFill>
                  <a:schemeClr val="tx1"/>
                </a:solidFill>
                <a:effectLst/>
                <a:latin typeface="+mn-lt"/>
                <a:ea typeface="+mn-ea"/>
                <a:cs typeface="+mn-cs"/>
                <a:hlinkClick r:id="rId9"/>
              </a:rPr>
              <a:t>Federalwide</a:t>
            </a:r>
            <a:r>
              <a:rPr lang="en-US" sz="1200" u="sng" kern="1200">
                <a:solidFill>
                  <a:schemeClr val="tx1"/>
                </a:solidFill>
                <a:effectLst/>
                <a:latin typeface="+mn-lt"/>
                <a:ea typeface="+mn-ea"/>
                <a:cs typeface="+mn-cs"/>
                <a:hlinkClick r:id="rId9"/>
              </a:rPr>
              <a:t> Assurance</a:t>
            </a:r>
            <a:r>
              <a:rPr lang="en-US" sz="1200" kern="1200">
                <a:solidFill>
                  <a:schemeClr val="tx1"/>
                </a:solidFill>
                <a:effectLst/>
                <a:latin typeface="+mn-lt"/>
                <a:ea typeface="+mn-ea"/>
                <a:cs typeface="+mn-cs"/>
              </a:rPr>
              <a:t> (FWA). </a:t>
            </a:r>
            <a:r>
              <a:rPr lang="en-US" sz="1200" u="sng" kern="1200">
                <a:solidFill>
                  <a:schemeClr val="tx1"/>
                </a:solidFill>
                <a:effectLst/>
                <a:latin typeface="+mn-lt"/>
                <a:ea typeface="+mn-ea"/>
                <a:cs typeface="+mn-cs"/>
              </a:rPr>
              <a:t>PCORI </a:t>
            </a:r>
            <a:r>
              <a:rPr lang="en-US" sz="1200" kern="1200">
                <a:solidFill>
                  <a:schemeClr val="tx1"/>
                </a:solidFill>
                <a:effectLst/>
                <a:latin typeface="+mn-lt"/>
                <a:ea typeface="+mn-ea"/>
                <a:cs typeface="+mn-cs"/>
              </a:rPr>
              <a:t>   and </a:t>
            </a:r>
            <a:r>
              <a:rPr lang="en-US" sz="1200" u="sng" kern="1200">
                <a:solidFill>
                  <a:schemeClr val="tx1"/>
                </a:solidFill>
                <a:effectLst/>
                <a:latin typeface="+mn-lt"/>
                <a:ea typeface="+mn-ea"/>
                <a:cs typeface="+mn-cs"/>
                <a:hlinkClick r:id="rId10"/>
              </a:rPr>
              <a:t>The National Science Foundation</a:t>
            </a:r>
            <a:r>
              <a:rPr lang="en-US" sz="1200" kern="1200">
                <a:solidFill>
                  <a:schemeClr val="tx1"/>
                </a:solidFill>
                <a:effectLst/>
                <a:latin typeface="+mn-lt"/>
                <a:ea typeface="+mn-ea"/>
                <a:cs typeface="+mn-cs"/>
              </a:rPr>
              <a:t> also has </a:t>
            </a:r>
            <a:r>
              <a:rPr lang="en-US" sz="1200" u="sng" kern="1200">
                <a:solidFill>
                  <a:schemeClr val="tx1"/>
                </a:solidFill>
                <a:effectLst/>
                <a:latin typeface="+mn-lt"/>
                <a:ea typeface="+mn-ea"/>
                <a:cs typeface="+mn-cs"/>
                <a:hlinkClick r:id="rId11"/>
              </a:rPr>
              <a:t>educational requirements</a:t>
            </a:r>
            <a:r>
              <a:rPr lang="en-US"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AAHRPP accreditation standards address expectations for researchers and research staff with regard to their education and qualifications in the following elements:</a:t>
            </a:r>
          </a:p>
          <a:p>
            <a:pPr lvl="0"/>
            <a:r>
              <a:rPr lang="en-US" sz="1200" kern="1200">
                <a:solidFill>
                  <a:schemeClr val="tx1"/>
                </a:solidFill>
                <a:effectLst/>
                <a:latin typeface="+mn-lt"/>
                <a:ea typeface="+mn-ea"/>
                <a:cs typeface="+mn-cs"/>
              </a:rPr>
              <a:t>Element I.1.E: The organization has an education program that contributes to the improvement of the qualifications and expertise of individuals responsible for protecting the rights and welfare of research participants.</a:t>
            </a:r>
          </a:p>
          <a:p>
            <a:pPr lvl="0"/>
            <a:r>
              <a:rPr lang="en-US" sz="1200" kern="1200">
                <a:solidFill>
                  <a:schemeClr val="tx1"/>
                </a:solidFill>
                <a:effectLst/>
                <a:latin typeface="+mn-lt"/>
                <a:ea typeface="+mn-ea"/>
                <a:cs typeface="+mn-cs"/>
              </a:rPr>
              <a:t>ELEMENT III.1.D: Researchers determine that the resources necessary to protect participants are present before conducting each research study.</a:t>
            </a:r>
          </a:p>
          <a:p>
            <a:pPr lvl="0"/>
            <a:r>
              <a:rPr lang="en-US" sz="1200" kern="1200">
                <a:solidFill>
                  <a:schemeClr val="tx1"/>
                </a:solidFill>
                <a:effectLst/>
                <a:latin typeface="+mn-lt"/>
                <a:ea typeface="+mn-ea"/>
                <a:cs typeface="+mn-cs"/>
              </a:rPr>
              <a:t>ELEMENT III.2.A: Researchers and research staff are qualified by training and experience for their research roles, including knowledge of applicable laws, regulations, codes, and guidance; relevant professional standards; and the organization’s policies and procedures regarding the protection of research participants.</a:t>
            </a:r>
          </a:p>
          <a:p>
            <a:r>
              <a:rPr lang="en-US" sz="1200" kern="1200">
                <a:solidFill>
                  <a:schemeClr val="tx1"/>
                </a:solidFill>
                <a:effectLst/>
                <a:latin typeface="+mn-lt"/>
                <a:ea typeface="+mn-ea"/>
                <a:cs typeface="+mn-cs"/>
              </a:rPr>
              <a:t>AAHRPP standards direct institutions to understand that the protection of research participants is a shared responsibility and involves individuals being able to understand and apply several areas of knowledge, including ethical principles, professional standards, organizational policies and procedures, and laws, regulations, codes, and guidance.</a:t>
            </a:r>
          </a:p>
          <a:p>
            <a:r>
              <a:rPr lang="en-US" sz="1200" kern="1200">
                <a:solidFill>
                  <a:schemeClr val="tx1"/>
                </a:solidFill>
                <a:effectLst/>
                <a:latin typeface="+mn-lt"/>
                <a:ea typeface="+mn-ea"/>
                <a:cs typeface="+mn-cs"/>
              </a:rPr>
              <a:t>AAHRPP standards note “the depth of knowledge and skill required depends on each individual’s specific task and role” and expect that “an organization should have a process to ensure that individuals involved with human research protection have appropriate knowledge and skills.”</a:t>
            </a:r>
          </a:p>
          <a:p>
            <a:r>
              <a:rPr lang="en-US" sz="1200" kern="1200">
                <a:solidFill>
                  <a:schemeClr val="tx1"/>
                </a:solidFill>
                <a:effectLst/>
                <a:latin typeface="+mn-lt"/>
                <a:ea typeface="+mn-ea"/>
                <a:cs typeface="+mn-cs"/>
              </a:rPr>
              <a:t>These standards further note that researchers (principal investigators) are responsible for ensuring that they have the resources required, including qualified research team members, to conduct research in a way that will protect the rights and welfare of research participants and ensure the integrity of the research. That is, researchers (principal investigators) are responsible for implementing a process for all “persons assisting with the research are adequately informed about the protocol and their research-related duties and functions.”</a:t>
            </a:r>
          </a:p>
          <a:p>
            <a:r>
              <a:rPr lang="en-US" sz="1200" kern="1200">
                <a:solidFill>
                  <a:schemeClr val="tx1"/>
                </a:solidFill>
                <a:effectLst/>
                <a:latin typeface="+mn-lt"/>
                <a:ea typeface="+mn-ea"/>
                <a:cs typeface="+mn-cs"/>
              </a:rPr>
              <a:t>Lastly, AAHRPP standards note that researchers and research staff should be qualified by training and experience for their roles and responsibilities in conducting research so that they follow the protocol and abide by the organization’s policies and procedures.</a:t>
            </a:r>
          </a:p>
          <a:p>
            <a:r>
              <a:rPr lang="en-US" sz="1200" kern="1200">
                <a:solidFill>
                  <a:schemeClr val="tx1"/>
                </a:solidFill>
                <a:effectLst/>
                <a:latin typeface="+mn-lt"/>
                <a:ea typeface="+mn-ea"/>
                <a:cs typeface="+mn-cs"/>
              </a:rPr>
              <a:t> @Eulena: Can you try to find an online reference to PCORI investigator requirements? My memory is that they say they use NIH requirements, but I cannot find that….</a:t>
            </a:r>
          </a:p>
          <a:p>
            <a:r>
              <a:rPr lang="en-US" sz="1200" kern="1200">
                <a:solidFill>
                  <a:schemeClr val="tx1"/>
                </a:solidFill>
                <a:effectLst/>
                <a:latin typeface="+mn-lt"/>
                <a:ea typeface="+mn-ea"/>
                <a:cs typeface="+mn-cs"/>
              </a:rPr>
              <a:t> I cannot find that either. I did find this requirement of ethics training in their standard contract.</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“Project, including undergraduate students, graduate students, postdoctoral researchers supported by funds under the Research Project budget to conduct the Research Project, have received training in the responsible and ethical conduct of research. “</a:t>
            </a:r>
          </a:p>
          <a:p>
            <a:r>
              <a:rPr lang="en-US" sz="1200" kern="1200">
                <a:solidFill>
                  <a:schemeClr val="tx1"/>
                </a:solidFill>
                <a:effectLst/>
                <a:latin typeface="+mn-lt"/>
                <a:ea typeface="+mn-ea"/>
                <a:cs typeface="+mn-cs"/>
              </a:rPr>
              <a:t> </a:t>
            </a:r>
          </a:p>
          <a:p>
            <a:r>
              <a:rPr lang="en-US" sz="1200" u="sng" kern="1200">
                <a:solidFill>
                  <a:schemeClr val="tx1"/>
                </a:solidFill>
                <a:effectLst/>
                <a:latin typeface="+mn-lt"/>
                <a:ea typeface="+mn-ea"/>
                <a:cs typeface="+mn-cs"/>
                <a:hlinkClick r:id="rId12"/>
              </a:rPr>
              <a:t>https://www.pcori.org/sites/default/files/PCORI-PFA-Standard-Contract-for-Funded-Research-Projects.pdf</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I emailed PCORI</a:t>
            </a:r>
          </a:p>
          <a:p>
            <a:endParaRPr lang="en-US"/>
          </a:p>
        </p:txBody>
      </p:sp>
      <p:sp>
        <p:nvSpPr>
          <p:cNvPr id="4" name="Slide Number Placeholder 3"/>
          <p:cNvSpPr>
            <a:spLocks noGrp="1"/>
          </p:cNvSpPr>
          <p:nvPr>
            <p:ph type="sldNum" sz="quarter" idx="5"/>
          </p:nvPr>
        </p:nvSpPr>
        <p:spPr/>
        <p:txBody>
          <a:bodyPr/>
          <a:lstStyle/>
          <a:p>
            <a:fld id="{8B62BE37-E4A3-437A-AF46-277320588600}" type="slidenum">
              <a:rPr lang="en-US" smtClean="0"/>
              <a:t>4</a:t>
            </a:fld>
            <a:endParaRPr lang="en-US"/>
          </a:p>
        </p:txBody>
      </p:sp>
    </p:spTree>
    <p:extLst>
      <p:ext uri="{BB962C8B-B14F-4D97-AF65-F5344CB8AC3E}">
        <p14:creationId xmlns:p14="http://schemas.microsoft.com/office/powerpoint/2010/main" val="1800948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Common Rule does not specify educational standards or methods, though most institutions follow NIH’s recommendations on education requirements for investigators and key research personnel.</a:t>
            </a:r>
          </a:p>
          <a:p>
            <a:r>
              <a:rPr lang="en-US" sz="1200" kern="1200">
                <a:solidFill>
                  <a:schemeClr val="tx1"/>
                </a:solidFill>
                <a:effectLst/>
                <a:latin typeface="+mn-lt"/>
                <a:ea typeface="+mn-ea"/>
                <a:cs typeface="+mn-cs"/>
              </a:rPr>
              <a:t>AAHRP accreditation standards note that:</a:t>
            </a:r>
          </a:p>
          <a:p>
            <a:pPr lvl="0"/>
            <a:r>
              <a:rPr lang="en-US" sz="1200" kern="1200">
                <a:solidFill>
                  <a:schemeClr val="tx1"/>
                </a:solidFill>
                <a:effectLst/>
                <a:latin typeface="+mn-lt"/>
                <a:ea typeface="+mn-ea"/>
                <a:cs typeface="+mn-cs"/>
              </a:rPr>
              <a:t>key personnel must be educated;</a:t>
            </a:r>
          </a:p>
          <a:p>
            <a:pPr lvl="0"/>
            <a:r>
              <a:rPr lang="en-US" sz="1200" kern="1200">
                <a:solidFill>
                  <a:schemeClr val="tx1"/>
                </a:solidFill>
                <a:effectLst/>
                <a:latin typeface="+mn-lt"/>
                <a:ea typeface="+mn-ea"/>
                <a:cs typeface="+mn-cs"/>
              </a:rPr>
              <a:t>education can be tailored to the role; and</a:t>
            </a:r>
          </a:p>
          <a:p>
            <a:pPr lvl="0"/>
            <a:r>
              <a:rPr lang="en-US" sz="1200" kern="1200">
                <a:solidFill>
                  <a:schemeClr val="tx1"/>
                </a:solidFill>
                <a:effectLst/>
                <a:latin typeface="+mn-lt"/>
                <a:ea typeface="+mn-ea"/>
                <a:cs typeface="+mn-cs"/>
              </a:rPr>
              <a:t>principal investigators are responsible for making sure key personnel are qualified.</a:t>
            </a:r>
          </a:p>
          <a:p>
            <a:r>
              <a:rPr lang="en-US" sz="1200" kern="1200">
                <a:solidFill>
                  <a:schemeClr val="tx1"/>
                </a:solidFill>
                <a:effectLst/>
                <a:latin typeface="+mn-lt"/>
                <a:ea typeface="+mn-ea"/>
                <a:cs typeface="+mn-cs"/>
              </a:rPr>
              <a:t>That is, principal investigators must have protocols to ensure research team members are adequately informed about the protocol and their research-related duties and functions and provide oversight.</a:t>
            </a:r>
          </a:p>
          <a:p>
            <a:r>
              <a:rPr lang="en-US" sz="1200" kern="1200">
                <a:solidFill>
                  <a:schemeClr val="tx1"/>
                </a:solidFill>
                <a:effectLst/>
                <a:latin typeface="+mn-lt"/>
                <a:ea typeface="+mn-ea"/>
                <a:cs typeface="+mn-cs"/>
              </a:rPr>
              <a:t>Research Ethics for All may be an appropriate education program for community research partners who are engaged in human subjects research.</a:t>
            </a:r>
          </a:p>
          <a:p>
            <a:endParaRPr lang="en-US"/>
          </a:p>
        </p:txBody>
      </p:sp>
      <p:sp>
        <p:nvSpPr>
          <p:cNvPr id="4" name="Slide Number Placeholder 3"/>
          <p:cNvSpPr>
            <a:spLocks noGrp="1"/>
          </p:cNvSpPr>
          <p:nvPr>
            <p:ph type="sldNum" sz="quarter" idx="5"/>
          </p:nvPr>
        </p:nvSpPr>
        <p:spPr/>
        <p:txBody>
          <a:bodyPr/>
          <a:lstStyle/>
          <a:p>
            <a:fld id="{A85DF951-0375-4204-BED7-9A9CCA3BA404}" type="slidenum">
              <a:rPr lang="en-US" smtClean="0"/>
              <a:t>5</a:t>
            </a:fld>
            <a:endParaRPr lang="en-US"/>
          </a:p>
        </p:txBody>
      </p:sp>
    </p:spTree>
    <p:extLst>
      <p:ext uri="{BB962C8B-B14F-4D97-AF65-F5344CB8AC3E}">
        <p14:creationId xmlns:p14="http://schemas.microsoft.com/office/powerpoint/2010/main" val="513010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BAD83-5363-A26C-511B-D1BD43A84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3484F-0D62-51CC-CD19-B3E9B8659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2331E-120E-BABB-C91D-BDDEBD2C0B2E}"/>
              </a:ext>
            </a:extLst>
          </p:cNvPr>
          <p:cNvSpPr>
            <a:spLocks noGrp="1"/>
          </p:cNvSpPr>
          <p:nvPr>
            <p:ph type="body" idx="1"/>
          </p:nvPr>
        </p:nvSpPr>
        <p:spPr/>
        <p:txBody>
          <a:bodyPr/>
          <a:lstStyle/>
          <a:p>
            <a:r>
              <a:rPr lang="en-US" sz="1200" kern="1200">
                <a:solidFill>
                  <a:schemeClr val="tx1"/>
                </a:solidFill>
                <a:effectLst/>
                <a:latin typeface="+mn-lt"/>
                <a:ea typeface="+mn-ea"/>
                <a:cs typeface="+mn-cs"/>
              </a:rPr>
              <a:t>Research Ethics for All is for community research partners without advanced degrees in scientific disciplines who will interact with research participants and/or their individually identifiable information for research purposes. Community research partners may or may not have an appointment at an academic institution.</a:t>
            </a:r>
          </a:p>
          <a:p>
            <a:r>
              <a:rPr lang="en-US" sz="1200" kern="1200">
                <a:solidFill>
                  <a:schemeClr val="tx1"/>
                </a:solidFill>
                <a:effectLst/>
                <a:latin typeface="+mn-lt"/>
                <a:ea typeface="+mn-ea"/>
                <a:cs typeface="+mn-cs"/>
              </a:rPr>
              <a:t>It is important to distinguish community research </a:t>
            </a:r>
            <a:r>
              <a:rPr lang="en-US" sz="1200" i="1" kern="1200">
                <a:solidFill>
                  <a:schemeClr val="tx1"/>
                </a:solidFill>
                <a:effectLst/>
                <a:latin typeface="+mn-lt"/>
                <a:ea typeface="+mn-ea"/>
                <a:cs typeface="+mn-cs"/>
              </a:rPr>
              <a:t>partners</a:t>
            </a:r>
            <a:r>
              <a:rPr lang="en-US" sz="1200" kern="1200">
                <a:solidFill>
                  <a:schemeClr val="tx1"/>
                </a:solidFill>
                <a:effectLst/>
                <a:latin typeface="+mn-lt"/>
                <a:ea typeface="+mn-ea"/>
                <a:cs typeface="+mn-cs"/>
              </a:rPr>
              <a:t> from research </a:t>
            </a:r>
            <a:r>
              <a:rPr lang="en-US" sz="1200" i="1" kern="1200">
                <a:solidFill>
                  <a:schemeClr val="tx1"/>
                </a:solidFill>
                <a:effectLst/>
                <a:latin typeface="+mn-lt"/>
                <a:ea typeface="+mn-ea"/>
                <a:cs typeface="+mn-cs"/>
              </a:rPr>
              <a:t>participants</a:t>
            </a:r>
            <a:r>
              <a:rPr lang="en-US" sz="1200" kern="1200">
                <a:solidFill>
                  <a:schemeClr val="tx1"/>
                </a:solidFill>
                <a:effectLst/>
                <a:latin typeface="+mn-lt"/>
                <a:ea typeface="+mn-ea"/>
                <a:cs typeface="+mn-cs"/>
              </a:rPr>
              <a:t>.</a:t>
            </a:r>
          </a:p>
          <a:p>
            <a:endParaRPr lang="en-US"/>
          </a:p>
        </p:txBody>
      </p:sp>
      <p:sp>
        <p:nvSpPr>
          <p:cNvPr id="4" name="Slide Number Placeholder 3">
            <a:extLst>
              <a:ext uri="{FF2B5EF4-FFF2-40B4-BE49-F238E27FC236}">
                <a16:creationId xmlns:a16="http://schemas.microsoft.com/office/drawing/2014/main" id="{819B5546-5EBE-9E51-011A-1ACA4C1C6CD2}"/>
              </a:ext>
            </a:extLst>
          </p:cNvPr>
          <p:cNvSpPr>
            <a:spLocks noGrp="1"/>
          </p:cNvSpPr>
          <p:nvPr>
            <p:ph type="sldNum" sz="quarter" idx="5"/>
          </p:nvPr>
        </p:nvSpPr>
        <p:spPr/>
        <p:txBody>
          <a:bodyPr/>
          <a:lstStyle/>
          <a:p>
            <a:fld id="{A85DF951-0375-4204-BED7-9A9CCA3BA404}" type="slidenum">
              <a:rPr lang="en-US" smtClean="0"/>
              <a:t>6</a:t>
            </a:fld>
            <a:endParaRPr lang="en-US"/>
          </a:p>
        </p:txBody>
      </p:sp>
    </p:spTree>
    <p:extLst>
      <p:ext uri="{BB962C8B-B14F-4D97-AF65-F5344CB8AC3E}">
        <p14:creationId xmlns:p14="http://schemas.microsoft.com/office/powerpoint/2010/main" val="229063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5DF951-0375-4204-BED7-9A9CCA3BA404}" type="slidenum">
              <a:rPr lang="en-US" smtClean="0"/>
              <a:t>7</a:t>
            </a:fld>
            <a:endParaRPr lang="en-US"/>
          </a:p>
        </p:txBody>
      </p:sp>
    </p:spTree>
    <p:extLst>
      <p:ext uri="{BB962C8B-B14F-4D97-AF65-F5344CB8AC3E}">
        <p14:creationId xmlns:p14="http://schemas.microsoft.com/office/powerpoint/2010/main" val="728133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a:p>
          <a:p>
            <a:r>
              <a:rPr lang="en-US" sz="1200" kern="1200">
                <a:solidFill>
                  <a:schemeClr val="tx1"/>
                </a:solidFill>
                <a:effectLst/>
                <a:latin typeface="+mn-lt"/>
                <a:ea typeface="+mn-ea"/>
                <a:cs typeface="+mn-cs"/>
              </a:rPr>
              <a:t>Research Ethics for All supports community research partners to learn about ethical practices and decision-making in patient-centered research, including responsible conduct of research. Individuals who complete the training can earn certification in research ethics and research-related compliance for topics relevant to community research partners engaged in patient-centered research. </a:t>
            </a:r>
          </a:p>
          <a:p>
            <a:r>
              <a:rPr lang="en-US" sz="1200" kern="1200">
                <a:solidFill>
                  <a:schemeClr val="tx1"/>
                </a:solidFill>
                <a:effectLst/>
                <a:latin typeface="+mn-lt"/>
                <a:ea typeface="+mn-ea"/>
                <a:cs typeface="+mn-cs"/>
              </a:rPr>
              <a:t>Research Ethics for All supports community research partners to achieve the following learning outcomes:</a:t>
            </a:r>
          </a:p>
          <a:p>
            <a:pPr lvl="0"/>
            <a:r>
              <a:rPr lang="en-US" sz="1200" kern="1200">
                <a:solidFill>
                  <a:schemeClr val="tx1"/>
                </a:solidFill>
                <a:effectLst/>
                <a:latin typeface="+mn-lt"/>
                <a:ea typeface="+mn-ea"/>
                <a:cs typeface="+mn-cs"/>
              </a:rPr>
              <a:t>Define research with people, jobs of different people on a research team, and ways community research partners can make research better. </a:t>
            </a:r>
          </a:p>
          <a:p>
            <a:pPr lvl="0"/>
            <a:r>
              <a:rPr lang="en-US" sz="1200" kern="1200">
                <a:solidFill>
                  <a:schemeClr val="tx1"/>
                </a:solidFill>
                <a:effectLst/>
                <a:latin typeface="+mn-lt"/>
                <a:ea typeface="+mn-ea"/>
                <a:cs typeface="+mn-cs"/>
              </a:rPr>
              <a:t>Describe rules related to research with people (Belmont principles, The Common Rule, HIPAA, FERPA, FDA, GINA)</a:t>
            </a:r>
          </a:p>
          <a:p>
            <a:pPr lvl="0"/>
            <a:r>
              <a:rPr lang="en-US" sz="1200" kern="1200">
                <a:solidFill>
                  <a:schemeClr val="tx1"/>
                </a:solidFill>
                <a:effectLst/>
                <a:latin typeface="+mn-lt"/>
                <a:ea typeface="+mn-ea"/>
                <a:cs typeface="+mn-cs"/>
              </a:rPr>
              <a:t>State why there are rules for research with people and rights of research participants.</a:t>
            </a:r>
          </a:p>
          <a:p>
            <a:pPr lvl="0"/>
            <a:r>
              <a:rPr lang="en-US" sz="1200" kern="1200">
                <a:solidFill>
                  <a:schemeClr val="tx1"/>
                </a:solidFill>
                <a:effectLst/>
                <a:latin typeface="+mn-lt"/>
                <a:ea typeface="+mn-ea"/>
                <a:cs typeface="+mn-cs"/>
              </a:rPr>
              <a:t>Describe how to use IRB-approved recruitment and consent materials, follow eligibility criteria, and work with children and adults with and without guardians to make informed, voluntary, and ongoing decisions about being in a research study. </a:t>
            </a:r>
          </a:p>
          <a:p>
            <a:pPr lvl="0"/>
            <a:r>
              <a:rPr lang="en-US" sz="1200" kern="1200">
                <a:solidFill>
                  <a:schemeClr val="tx1"/>
                </a:solidFill>
                <a:effectLst/>
                <a:latin typeface="+mn-lt"/>
                <a:ea typeface="+mn-ea"/>
                <a:cs typeface="+mn-cs"/>
              </a:rPr>
              <a:t>Discuss how to keep research participants safe, including in clinical trials, and what to do when there is information that cannot stay confidential. </a:t>
            </a:r>
          </a:p>
          <a:p>
            <a:pPr lvl="0"/>
            <a:r>
              <a:rPr lang="en-US" sz="1200" kern="1200">
                <a:solidFill>
                  <a:schemeClr val="tx1"/>
                </a:solidFill>
                <a:effectLst/>
                <a:latin typeface="+mn-lt"/>
                <a:ea typeface="+mn-ea"/>
                <a:cs typeface="+mn-cs"/>
              </a:rPr>
              <a:t>Explain responsibilities of community research partners, including ways to protect the rights and well-being of people who are in research and community researchers, one’s own team's rules, conflicts of interest, and authorship.</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sz="1050">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A85DF951-0375-4204-BED7-9A9CCA3BA404}" type="slidenum">
              <a:rPr lang="en-US" smtClean="0"/>
              <a:t>8</a:t>
            </a:fld>
            <a:endParaRPr lang="en-US"/>
          </a:p>
        </p:txBody>
      </p:sp>
    </p:spTree>
    <p:extLst>
      <p:ext uri="{BB962C8B-B14F-4D97-AF65-F5344CB8AC3E}">
        <p14:creationId xmlns:p14="http://schemas.microsoft.com/office/powerpoint/2010/main" val="425581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Research Ethics for All provides general research ethics education tailored to the roles and learning needs of community research partners with developmental disabilities. Research Ethics for All is not a substitute for research protocol-specific training, though Research Ethics for All does include add-on activities that may be used with planned protocol-specific training.</a:t>
            </a:r>
          </a:p>
          <a:p>
            <a:endParaRPr lang="en-US"/>
          </a:p>
        </p:txBody>
      </p:sp>
      <p:sp>
        <p:nvSpPr>
          <p:cNvPr id="4" name="Slide Number Placeholder 3"/>
          <p:cNvSpPr>
            <a:spLocks noGrp="1"/>
          </p:cNvSpPr>
          <p:nvPr>
            <p:ph type="sldNum" sz="quarter" idx="5"/>
          </p:nvPr>
        </p:nvSpPr>
        <p:spPr/>
        <p:txBody>
          <a:bodyPr/>
          <a:lstStyle/>
          <a:p>
            <a:fld id="{8B62BE37-E4A3-437A-AF46-277320588600}" type="slidenum">
              <a:rPr lang="en-US" smtClean="0"/>
              <a:t>9</a:t>
            </a:fld>
            <a:endParaRPr lang="en-US"/>
          </a:p>
        </p:txBody>
      </p:sp>
    </p:spTree>
    <p:extLst>
      <p:ext uri="{BB962C8B-B14F-4D97-AF65-F5344CB8AC3E}">
        <p14:creationId xmlns:p14="http://schemas.microsoft.com/office/powerpoint/2010/main" val="1918488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After completing the training, the training facilitator works with individual learners to check their understanding of core Learning Outcome concepts. When the person who led the training is satisfied that the learner has obtained a basic level of understanding, they can use the certificate template to issue a certificate to the learner. Project leaders can submit individualized certificates in their IRB application.</a:t>
            </a:r>
          </a:p>
          <a:p>
            <a:endParaRPr lang="en-US"/>
          </a:p>
        </p:txBody>
      </p:sp>
      <p:sp>
        <p:nvSpPr>
          <p:cNvPr id="4" name="Slide Number Placeholder 3"/>
          <p:cNvSpPr>
            <a:spLocks noGrp="1"/>
          </p:cNvSpPr>
          <p:nvPr>
            <p:ph type="sldNum" sz="quarter" idx="5"/>
          </p:nvPr>
        </p:nvSpPr>
        <p:spPr/>
        <p:txBody>
          <a:bodyPr/>
          <a:lstStyle/>
          <a:p>
            <a:fld id="{A85DF951-0375-4204-BED7-9A9CCA3BA404}" type="slidenum">
              <a:rPr lang="en-US" smtClean="0"/>
              <a:t>10</a:t>
            </a:fld>
            <a:endParaRPr lang="en-US"/>
          </a:p>
        </p:txBody>
      </p:sp>
    </p:spTree>
    <p:extLst>
      <p:ext uri="{BB962C8B-B14F-4D97-AF65-F5344CB8AC3E}">
        <p14:creationId xmlns:p14="http://schemas.microsoft.com/office/powerpoint/2010/main" val="3571342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5DF951-0375-4204-BED7-9A9CCA3BA404}" type="slidenum">
              <a:rPr lang="en-US" smtClean="0"/>
              <a:t>12</a:t>
            </a:fld>
            <a:endParaRPr lang="en-US"/>
          </a:p>
        </p:txBody>
      </p:sp>
    </p:spTree>
    <p:extLst>
      <p:ext uri="{BB962C8B-B14F-4D97-AF65-F5344CB8AC3E}">
        <p14:creationId xmlns:p14="http://schemas.microsoft.com/office/powerpoint/2010/main" val="3911074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a:t>Slide </a:t>
            </a:r>
            <a:fld id="{15CEE3E3-8F3D-4C04-9B46-495023E38D6F}" type="slidenum">
              <a:rPr lang="en-US" smtClean="0"/>
              <a:pPr/>
              <a:t>‹#›</a:t>
            </a:fld>
            <a:endParaRPr lang="en-US"/>
          </a:p>
        </p:txBody>
      </p:sp>
    </p:spTree>
    <p:extLst>
      <p:ext uri="{BB962C8B-B14F-4D97-AF65-F5344CB8AC3E}">
        <p14:creationId xmlns:p14="http://schemas.microsoft.com/office/powerpoint/2010/main" val="3490994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CEE3E3-8F3D-4C04-9B46-495023E38D6F}" type="slidenum">
              <a:rPr lang="en-US" smtClean="0"/>
              <a:pPr/>
              <a:t>‹#›</a:t>
            </a:fld>
            <a:endParaRPr lang="en-US"/>
          </a:p>
        </p:txBody>
      </p:sp>
    </p:spTree>
    <p:extLst>
      <p:ext uri="{BB962C8B-B14F-4D97-AF65-F5344CB8AC3E}">
        <p14:creationId xmlns:p14="http://schemas.microsoft.com/office/powerpoint/2010/main" val="897477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DB70E4-8B55-4817-9579-2FBC61484CCA}"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1635041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43FB39-1D96-4C0E-AD16-D6E3E975AD01}" type="datetime1">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379396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ED8488-61BF-4BAD-AC03-6FAE3C46BAA4}" type="datetime1">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1585204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786181-E6FC-4EFE-A302-3CF40CA7C01B}" type="datetime1">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3912247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A4A1D-1DA0-4D6B-AFF2-1DA817B98074}" type="datetime1">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226118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757317-24E4-43E9-8DA4-79037685D199}" type="datetime1">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1734387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62EEB7-A655-454B-BBB9-7889C9F4E735}" type="datetime1">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293445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C21071-373C-4860-BD72-47E3604E011D}"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2736991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7CD4BB-F637-4AB7-85B1-2420B9983FAB}"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CEE3E3-8F3D-4C04-9B46-495023E38D6F}" type="slidenum">
              <a:rPr lang="en-US" smtClean="0"/>
              <a:t>‹#›</a:t>
            </a:fld>
            <a:endParaRPr lang="en-US"/>
          </a:p>
        </p:txBody>
      </p:sp>
    </p:spTree>
    <p:extLst>
      <p:ext uri="{BB962C8B-B14F-4D97-AF65-F5344CB8AC3E}">
        <p14:creationId xmlns:p14="http://schemas.microsoft.com/office/powerpoint/2010/main" val="422714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Slide </a:t>
            </a:r>
            <a:fld id="{15CEE3E3-8F3D-4C04-9B46-495023E38D6F}" type="slidenum">
              <a:rPr lang="en-US" smtClean="0"/>
              <a:pPr/>
              <a:t>‹#›</a:t>
            </a:fld>
            <a:endParaRPr lang="en-US"/>
          </a:p>
        </p:txBody>
      </p:sp>
    </p:spTree>
    <p:extLst>
      <p:ext uri="{BB962C8B-B14F-4D97-AF65-F5344CB8AC3E}">
        <p14:creationId xmlns:p14="http://schemas.microsoft.com/office/powerpoint/2010/main" val="62615541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jpe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hyperlink" Target="mailto:ariel.schwartz@unh.edu"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mailto:kemcdona@syr.edu" TargetMode="External"/><Relationship Id="rId5" Type="http://schemas.openxmlformats.org/officeDocument/2006/relationships/hyperlink" Target="http://www.re4all.org/" TargetMode="External"/><Relationship Id="rId4" Type="http://schemas.openxmlformats.org/officeDocument/2006/relationships/image" Target="../media/image21.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9281-95DF-403B-9FF7-1DA47F398097}"/>
              </a:ext>
            </a:extLst>
          </p:cNvPr>
          <p:cNvSpPr>
            <a:spLocks noGrp="1"/>
          </p:cNvSpPr>
          <p:nvPr>
            <p:ph type="ctrTitle"/>
          </p:nvPr>
        </p:nvSpPr>
        <p:spPr>
          <a:xfrm>
            <a:off x="247651" y="2867825"/>
            <a:ext cx="11944349" cy="2387600"/>
          </a:xfrm>
        </p:spPr>
        <p:txBody>
          <a:bodyPr>
            <a:normAutofit fontScale="90000"/>
          </a:bodyPr>
          <a:lstStyle/>
          <a:p>
            <a:br>
              <a:rPr lang="en-US" sz="3200" b="1">
                <a:solidFill>
                  <a:schemeClr val="accent1">
                    <a:lumMod val="75000"/>
                  </a:schemeClr>
                </a:solidFill>
                <a:latin typeface="+mn-lt"/>
              </a:rPr>
            </a:br>
            <a:r>
              <a:rPr lang="en-US" sz="4400" b="1" i="1">
                <a:solidFill>
                  <a:schemeClr val="accent1">
                    <a:lumMod val="75000"/>
                  </a:schemeClr>
                </a:solidFill>
                <a:latin typeface="+mn-lt"/>
              </a:rPr>
              <a:t>Research Ethics for All</a:t>
            </a:r>
            <a:br>
              <a:rPr lang="en-US" sz="3200" b="1">
                <a:solidFill>
                  <a:schemeClr val="accent1">
                    <a:lumMod val="75000"/>
                  </a:schemeClr>
                </a:solidFill>
              </a:rPr>
            </a:br>
            <a:br>
              <a:rPr lang="en-US" sz="3200" b="1">
                <a:solidFill>
                  <a:schemeClr val="accent1">
                    <a:lumMod val="75000"/>
                  </a:schemeClr>
                </a:solidFill>
              </a:rPr>
            </a:br>
            <a:r>
              <a:rPr lang="en-US" sz="3200" b="1">
                <a:solidFill>
                  <a:schemeClr val="accent1">
                    <a:lumMod val="75000"/>
                  </a:schemeClr>
                </a:solidFill>
              </a:rPr>
              <a:t>Disability-Accessible Research Ethics Education for Community Research Partners</a:t>
            </a:r>
            <a:br>
              <a:rPr lang="en-US" sz="3200" b="1">
                <a:solidFill>
                  <a:schemeClr val="accent1">
                    <a:lumMod val="75000"/>
                  </a:schemeClr>
                </a:solidFill>
              </a:rPr>
            </a:br>
            <a:br>
              <a:rPr lang="en-US" sz="3200" b="1">
                <a:solidFill>
                  <a:schemeClr val="accent1">
                    <a:lumMod val="75000"/>
                  </a:schemeClr>
                </a:solidFill>
              </a:rPr>
            </a:br>
            <a:r>
              <a:rPr lang="en-US" sz="3200" b="1">
                <a:solidFill>
                  <a:schemeClr val="accent1">
                    <a:lumMod val="75000"/>
                  </a:schemeClr>
                </a:solidFill>
              </a:rPr>
              <a:t>May 2026</a:t>
            </a:r>
            <a:endParaRPr lang="en-US" sz="3200" b="1">
              <a:solidFill>
                <a:schemeClr val="accent1"/>
              </a:solidFill>
            </a:endParaRPr>
          </a:p>
        </p:txBody>
      </p:sp>
      <p:pic>
        <p:nvPicPr>
          <p:cNvPr id="6" name="Picture 9" descr="Text&#10;&#10;Description automatically generated">
            <a:extLst>
              <a:ext uri="{FF2B5EF4-FFF2-40B4-BE49-F238E27FC236}">
                <a16:creationId xmlns:a16="http://schemas.microsoft.com/office/drawing/2014/main" id="{91DAE9ED-D570-E350-2D78-F922ED102FC0}"/>
              </a:ext>
            </a:extLst>
          </p:cNvPr>
          <p:cNvPicPr>
            <a:picLocks noChangeAspect="1"/>
          </p:cNvPicPr>
          <p:nvPr/>
        </p:nvPicPr>
        <p:blipFill>
          <a:blip r:embed="rId3"/>
          <a:stretch>
            <a:fillRect/>
          </a:stretch>
        </p:blipFill>
        <p:spPr>
          <a:xfrm>
            <a:off x="9040426" y="5670074"/>
            <a:ext cx="3166533" cy="1187926"/>
          </a:xfrm>
          <a:prstGeom prst="rect">
            <a:avLst/>
          </a:prstGeom>
        </p:spPr>
      </p:pic>
      <p:pic>
        <p:nvPicPr>
          <p:cNvPr id="7" name="Picture 6">
            <a:extLst>
              <a:ext uri="{FF2B5EF4-FFF2-40B4-BE49-F238E27FC236}">
                <a16:creationId xmlns:a16="http://schemas.microsoft.com/office/drawing/2014/main" id="{1F14C467-66CE-E2C4-974C-FFC5C66B7523}"/>
              </a:ext>
            </a:extLst>
          </p:cNvPr>
          <p:cNvPicPr>
            <a:picLocks noChangeAspect="1"/>
          </p:cNvPicPr>
          <p:nvPr/>
        </p:nvPicPr>
        <p:blipFill>
          <a:blip r:embed="rId4"/>
          <a:stretch>
            <a:fillRect/>
          </a:stretch>
        </p:blipFill>
        <p:spPr>
          <a:xfrm>
            <a:off x="3398396" y="1141685"/>
            <a:ext cx="4823707" cy="1565728"/>
          </a:xfrm>
          <a:prstGeom prst="rect">
            <a:avLst/>
          </a:prstGeom>
        </p:spPr>
      </p:pic>
      <p:pic>
        <p:nvPicPr>
          <p:cNvPr id="1026" name="Picture 2" descr="Syracuse University Logo - PNG Logo Vector Brand Downloads ...">
            <a:extLst>
              <a:ext uri="{FF2B5EF4-FFF2-40B4-BE49-F238E27FC236}">
                <a16:creationId xmlns:a16="http://schemas.microsoft.com/office/drawing/2014/main" id="{A9EEBBFF-3A49-F27C-84B0-F2C0B319E7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863" y="5255425"/>
            <a:ext cx="3166533" cy="1979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62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D2178-6BE9-8E4B-FC4A-BE8C31C2F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38CE2-3A3A-C7C2-8CEE-BBC07EA648A9}"/>
              </a:ext>
            </a:extLst>
          </p:cNvPr>
          <p:cNvSpPr>
            <a:spLocks noGrp="1"/>
          </p:cNvSpPr>
          <p:nvPr>
            <p:ph type="title"/>
          </p:nvPr>
        </p:nvSpPr>
        <p:spPr/>
        <p:txBody>
          <a:bodyPr>
            <a:normAutofit/>
          </a:bodyPr>
          <a:lstStyle/>
          <a:p>
            <a:r>
              <a:rPr lang="en-US" sz="4000" b="1">
                <a:solidFill>
                  <a:schemeClr val="accent1">
                    <a:lumMod val="50000"/>
                  </a:schemeClr>
                </a:solidFill>
                <a:latin typeface="+mn-lt"/>
              </a:rPr>
              <a:t>Community Engaged Research</a:t>
            </a:r>
          </a:p>
        </p:txBody>
      </p:sp>
      <p:sp>
        <p:nvSpPr>
          <p:cNvPr id="3" name="Content Placeholder 2">
            <a:extLst>
              <a:ext uri="{FF2B5EF4-FFF2-40B4-BE49-F238E27FC236}">
                <a16:creationId xmlns:a16="http://schemas.microsoft.com/office/drawing/2014/main" id="{5A4D9410-4038-61A3-9A64-47A7CCA0CBFD}"/>
              </a:ext>
            </a:extLst>
          </p:cNvPr>
          <p:cNvSpPr>
            <a:spLocks noGrp="1"/>
          </p:cNvSpPr>
          <p:nvPr>
            <p:ph idx="1"/>
          </p:nvPr>
        </p:nvSpPr>
        <p:spPr>
          <a:xfrm>
            <a:off x="263951" y="1555423"/>
            <a:ext cx="11715329" cy="4621540"/>
          </a:xfrm>
        </p:spPr>
        <p:txBody>
          <a:bodyPr vert="horz" lIns="91440" tIns="45720" rIns="91440" bIns="45720" rtlCol="0" anchor="t">
            <a:noAutofit/>
          </a:bodyPr>
          <a:lstStyle/>
          <a:p>
            <a:r>
              <a:rPr lang="en-US">
                <a:ea typeface="Calibri"/>
                <a:cs typeface="Calibri"/>
              </a:rPr>
              <a:t>Partnerships between researchers and community members/community-based organizations to conduct scientific research</a:t>
            </a:r>
          </a:p>
          <a:p>
            <a:endParaRPr lang="en-US" sz="1800"/>
          </a:p>
          <a:p>
            <a:r>
              <a:rPr lang="en-US"/>
              <a:t>Partners may or may not be university employees</a:t>
            </a:r>
          </a:p>
          <a:p>
            <a:endParaRPr lang="en-US" sz="1800"/>
          </a:p>
          <a:p>
            <a:r>
              <a:rPr lang="en-US"/>
              <a:t>Partners are research partners, not research participants</a:t>
            </a:r>
          </a:p>
          <a:p>
            <a:endParaRPr lang="en-US" sz="1800">
              <a:ea typeface="Calibri"/>
              <a:cs typeface="Calibri"/>
            </a:endParaRPr>
          </a:p>
          <a:p>
            <a:r>
              <a:rPr lang="en-US">
                <a:ea typeface="Calibri"/>
                <a:cs typeface="Calibri"/>
              </a:rPr>
              <a:t>Research partners bring expertise from lived experience</a:t>
            </a:r>
          </a:p>
          <a:p>
            <a:endParaRPr lang="en-US" sz="1800"/>
          </a:p>
          <a:p>
            <a:r>
              <a:rPr lang="en-US">
                <a:ea typeface="Calibri"/>
                <a:cs typeface="Calibri"/>
              </a:rPr>
              <a:t>Enhances trust, representative samples, and knowledge-to-implementation timelines </a:t>
            </a:r>
          </a:p>
        </p:txBody>
      </p:sp>
      <p:sp>
        <p:nvSpPr>
          <p:cNvPr id="4" name="Slide Number Placeholder 3">
            <a:extLst>
              <a:ext uri="{FF2B5EF4-FFF2-40B4-BE49-F238E27FC236}">
                <a16:creationId xmlns:a16="http://schemas.microsoft.com/office/drawing/2014/main" id="{1225B787-69DA-302A-2ED1-B8AEFB56FC79}"/>
              </a:ext>
            </a:extLst>
          </p:cNvPr>
          <p:cNvSpPr>
            <a:spLocks noGrp="1"/>
          </p:cNvSpPr>
          <p:nvPr>
            <p:ph type="sldNum" sz="quarter" idx="12"/>
          </p:nvPr>
        </p:nvSpPr>
        <p:spPr/>
        <p:txBody>
          <a:bodyPr/>
          <a:lstStyle/>
          <a:p>
            <a:fld id="{15CEE3E3-8F3D-4C04-9B46-495023E38D6F}" type="slidenum">
              <a:rPr lang="en-US" smtClean="0"/>
              <a:pPr/>
              <a:t>2</a:t>
            </a:fld>
            <a:endParaRPr lang="en-US"/>
          </a:p>
        </p:txBody>
      </p:sp>
      <p:pic>
        <p:nvPicPr>
          <p:cNvPr id="5" name="Picture 4">
            <a:extLst>
              <a:ext uri="{FF2B5EF4-FFF2-40B4-BE49-F238E27FC236}">
                <a16:creationId xmlns:a16="http://schemas.microsoft.com/office/drawing/2014/main" id="{8886583D-8789-50B3-A32D-73A0415C31DF}"/>
              </a:ext>
            </a:extLst>
          </p:cNvPr>
          <p:cNvPicPr>
            <a:picLocks noChangeAspect="1"/>
          </p:cNvPicPr>
          <p:nvPr/>
        </p:nvPicPr>
        <p:blipFill>
          <a:blip r:embed="rId3"/>
          <a:stretch>
            <a:fillRect/>
          </a:stretch>
        </p:blipFill>
        <p:spPr>
          <a:xfrm>
            <a:off x="9699014" y="249039"/>
            <a:ext cx="2280267" cy="740152"/>
          </a:xfrm>
          <a:prstGeom prst="rect">
            <a:avLst/>
          </a:prstGeom>
        </p:spPr>
      </p:pic>
    </p:spTree>
    <p:extLst>
      <p:ext uri="{BB962C8B-B14F-4D97-AF65-F5344CB8AC3E}">
        <p14:creationId xmlns:p14="http://schemas.microsoft.com/office/powerpoint/2010/main" val="3000898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CA698-ED52-E434-05B2-D764C0E0EA11}"/>
              </a:ext>
            </a:extLst>
          </p:cNvPr>
          <p:cNvSpPr>
            <a:spLocks noGrp="1"/>
          </p:cNvSpPr>
          <p:nvPr>
            <p:ph type="title"/>
          </p:nvPr>
        </p:nvSpPr>
        <p:spPr>
          <a:xfrm>
            <a:off x="572728" y="449447"/>
            <a:ext cx="9578569" cy="1325563"/>
          </a:xfrm>
        </p:spPr>
        <p:txBody>
          <a:bodyPr>
            <a:noAutofit/>
          </a:bodyPr>
          <a:lstStyle/>
          <a:p>
            <a:r>
              <a:rPr lang="en-US" sz="3600" b="1">
                <a:solidFill>
                  <a:schemeClr val="accent1">
                    <a:lumMod val="50000"/>
                  </a:schemeClr>
                </a:solidFill>
                <a:latin typeface="+mn-lt"/>
              </a:rPr>
              <a:t>Research Partners and Human Subjects Research</a:t>
            </a:r>
            <a:endParaRPr lang="en-US" sz="3600">
              <a:ea typeface="Calibri Light"/>
              <a:cs typeface="Calibri Light"/>
            </a:endParaRPr>
          </a:p>
        </p:txBody>
      </p:sp>
      <p:sp>
        <p:nvSpPr>
          <p:cNvPr id="3" name="Content Placeholder 2">
            <a:extLst>
              <a:ext uri="{FF2B5EF4-FFF2-40B4-BE49-F238E27FC236}">
                <a16:creationId xmlns:a16="http://schemas.microsoft.com/office/drawing/2014/main" id="{482D9F7F-66EF-CCB0-52BF-5ECFC6603A31}"/>
              </a:ext>
            </a:extLst>
          </p:cNvPr>
          <p:cNvSpPr>
            <a:spLocks noGrp="1"/>
          </p:cNvSpPr>
          <p:nvPr>
            <p:ph idx="1"/>
          </p:nvPr>
        </p:nvSpPr>
        <p:spPr/>
        <p:txBody>
          <a:bodyPr/>
          <a:lstStyle/>
          <a:p>
            <a:r>
              <a:rPr lang="en-US"/>
              <a:t>Research partners can contribute to a research study without engaging in human subjects research</a:t>
            </a:r>
          </a:p>
          <a:p>
            <a:endParaRPr lang="en-US"/>
          </a:p>
          <a:p>
            <a:r>
              <a:rPr lang="en-US"/>
              <a:t>Research partners </a:t>
            </a:r>
            <a:r>
              <a:rPr lang="en-US" b="1"/>
              <a:t>may engage in human subjects research </a:t>
            </a:r>
            <a:r>
              <a:rPr lang="en-US"/>
              <a:t>when they:</a:t>
            </a:r>
          </a:p>
          <a:p>
            <a:endParaRPr lang="en-US"/>
          </a:p>
          <a:p>
            <a:pPr lvl="1">
              <a:buFont typeface="Wingdings" panose="05000000000000000000" pitchFamily="2" charset="2"/>
              <a:buChar char="ü"/>
            </a:pPr>
            <a:r>
              <a:rPr lang="en-US" sz="2800"/>
              <a:t>Obtain consent </a:t>
            </a:r>
          </a:p>
          <a:p>
            <a:pPr lvl="1">
              <a:buFont typeface="Wingdings" panose="05000000000000000000" pitchFamily="2" charset="2"/>
              <a:buChar char="ü"/>
            </a:pPr>
            <a:endParaRPr lang="en-US" sz="2800"/>
          </a:p>
          <a:p>
            <a:pPr lvl="1">
              <a:buFont typeface="Wingdings" panose="05000000000000000000" pitchFamily="2" charset="2"/>
              <a:buChar char="ü"/>
            </a:pPr>
            <a:r>
              <a:rPr lang="en-US" sz="2800"/>
              <a:t>Obtain or access identifiable data</a:t>
            </a:r>
          </a:p>
          <a:p>
            <a:endParaRPr lang="en-US"/>
          </a:p>
        </p:txBody>
      </p:sp>
      <p:sp>
        <p:nvSpPr>
          <p:cNvPr id="4" name="Slide Number Placeholder 3">
            <a:extLst>
              <a:ext uri="{FF2B5EF4-FFF2-40B4-BE49-F238E27FC236}">
                <a16:creationId xmlns:a16="http://schemas.microsoft.com/office/drawing/2014/main" id="{4E347DE0-15E0-3503-F9F8-A3B5C3AC41E2}"/>
              </a:ext>
            </a:extLst>
          </p:cNvPr>
          <p:cNvSpPr>
            <a:spLocks noGrp="1"/>
          </p:cNvSpPr>
          <p:nvPr>
            <p:ph type="sldNum" sz="quarter" idx="12"/>
          </p:nvPr>
        </p:nvSpPr>
        <p:spPr/>
        <p:txBody>
          <a:bodyPr/>
          <a:lstStyle/>
          <a:p>
            <a:fld id="{15CEE3E3-8F3D-4C04-9B46-495023E38D6F}" type="slidenum">
              <a:rPr lang="en-US" smtClean="0"/>
              <a:pPr/>
              <a:t>3</a:t>
            </a:fld>
            <a:endParaRPr lang="en-US"/>
          </a:p>
        </p:txBody>
      </p:sp>
      <p:pic>
        <p:nvPicPr>
          <p:cNvPr id="5" name="Picture 4">
            <a:extLst>
              <a:ext uri="{FF2B5EF4-FFF2-40B4-BE49-F238E27FC236}">
                <a16:creationId xmlns:a16="http://schemas.microsoft.com/office/drawing/2014/main" id="{4607D013-3913-22DF-4E40-917FDD559D72}"/>
              </a:ext>
            </a:extLst>
          </p:cNvPr>
          <p:cNvPicPr>
            <a:picLocks noChangeAspect="1"/>
          </p:cNvPicPr>
          <p:nvPr/>
        </p:nvPicPr>
        <p:blipFill>
          <a:blip r:embed="rId3"/>
          <a:stretch>
            <a:fillRect/>
          </a:stretch>
        </p:blipFill>
        <p:spPr>
          <a:xfrm>
            <a:off x="9699014" y="239514"/>
            <a:ext cx="2280267" cy="740152"/>
          </a:xfrm>
          <a:prstGeom prst="rect">
            <a:avLst/>
          </a:prstGeom>
        </p:spPr>
      </p:pic>
    </p:spTree>
    <p:extLst>
      <p:ext uri="{BB962C8B-B14F-4D97-AF65-F5344CB8AC3E}">
        <p14:creationId xmlns:p14="http://schemas.microsoft.com/office/powerpoint/2010/main" val="1104941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1A0F-D4ED-1181-D864-539C211B4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0E692-47D5-C8DD-C88A-A88CA1FD5BE7}"/>
              </a:ext>
            </a:extLst>
          </p:cNvPr>
          <p:cNvSpPr>
            <a:spLocks noGrp="1"/>
          </p:cNvSpPr>
          <p:nvPr>
            <p:ph type="title"/>
          </p:nvPr>
        </p:nvSpPr>
        <p:spPr>
          <a:xfrm>
            <a:off x="126167" y="240207"/>
            <a:ext cx="10515600" cy="1325563"/>
          </a:xfrm>
        </p:spPr>
        <p:txBody>
          <a:bodyPr>
            <a:normAutofit/>
          </a:bodyPr>
          <a:lstStyle/>
          <a:p>
            <a:r>
              <a:rPr lang="en-US" sz="4000" b="1">
                <a:solidFill>
                  <a:schemeClr val="accent1">
                    <a:lumMod val="50000"/>
                  </a:schemeClr>
                </a:solidFill>
              </a:rPr>
              <a:t>Requirements for Human Subjects Research Training</a:t>
            </a:r>
          </a:p>
        </p:txBody>
      </p:sp>
      <p:sp>
        <p:nvSpPr>
          <p:cNvPr id="3" name="Content Placeholder 2">
            <a:extLst>
              <a:ext uri="{FF2B5EF4-FFF2-40B4-BE49-F238E27FC236}">
                <a16:creationId xmlns:a16="http://schemas.microsoft.com/office/drawing/2014/main" id="{E45CDBD1-EAB5-E4E4-36B6-6933DC6D2175}"/>
              </a:ext>
            </a:extLst>
          </p:cNvPr>
          <p:cNvSpPr>
            <a:spLocks noGrp="1"/>
          </p:cNvSpPr>
          <p:nvPr>
            <p:ph idx="1"/>
          </p:nvPr>
        </p:nvSpPr>
        <p:spPr>
          <a:xfrm>
            <a:off x="838200" y="2012783"/>
            <a:ext cx="10515600" cy="4351338"/>
          </a:xfrm>
        </p:spPr>
        <p:txBody>
          <a:bodyPr>
            <a:normAutofit lnSpcReduction="10000"/>
          </a:bodyPr>
          <a:lstStyle/>
          <a:p>
            <a:r>
              <a:rPr lang="en-US" b="1"/>
              <a:t>The Common Rule does not regulate training</a:t>
            </a:r>
            <a:r>
              <a:rPr lang="en-US"/>
              <a:t>.</a:t>
            </a:r>
          </a:p>
          <a:p>
            <a:endParaRPr lang="en-US"/>
          </a:p>
          <a:p>
            <a:r>
              <a:rPr lang="en-US" b="1"/>
              <a:t>Funders</a:t>
            </a:r>
            <a:r>
              <a:rPr lang="en-US"/>
              <a:t> usually have educational requirements, and most universities extend these requirements to all federally regulated research</a:t>
            </a:r>
          </a:p>
          <a:p>
            <a:endParaRPr lang="en-US"/>
          </a:p>
          <a:p>
            <a:r>
              <a:rPr lang="en-US" b="1"/>
              <a:t>AAHRP accreditation standards </a:t>
            </a:r>
            <a:r>
              <a:rPr lang="en-US"/>
              <a:t>note that:</a:t>
            </a:r>
          </a:p>
          <a:p>
            <a:endParaRPr lang="en-US" sz="1600"/>
          </a:p>
          <a:p>
            <a:pPr marL="914400" lvl="1" indent="-457200">
              <a:buFont typeface="+mj-lt"/>
              <a:buAutoNum type="arabicPeriod"/>
            </a:pPr>
            <a:r>
              <a:rPr lang="en-US"/>
              <a:t>key personnel must be educated;</a:t>
            </a:r>
          </a:p>
          <a:p>
            <a:pPr marL="914400" lvl="1" indent="-457200">
              <a:buFont typeface="+mj-lt"/>
              <a:buAutoNum type="arabicPeriod"/>
            </a:pPr>
            <a:r>
              <a:rPr lang="en-US"/>
              <a:t>education can be tailored to the role; and</a:t>
            </a:r>
          </a:p>
          <a:p>
            <a:pPr marL="914400" lvl="1" indent="-457200">
              <a:buFont typeface="+mj-lt"/>
              <a:buAutoNum type="arabicPeriod"/>
            </a:pPr>
            <a:r>
              <a:rPr lang="en-US"/>
              <a:t>principal investigators are responsible for making sure key personnel are qualified.</a:t>
            </a:r>
          </a:p>
          <a:p>
            <a:endParaRPr lang="en-US"/>
          </a:p>
        </p:txBody>
      </p:sp>
      <p:sp>
        <p:nvSpPr>
          <p:cNvPr id="4" name="Slide Number Placeholder 3">
            <a:extLst>
              <a:ext uri="{FF2B5EF4-FFF2-40B4-BE49-F238E27FC236}">
                <a16:creationId xmlns:a16="http://schemas.microsoft.com/office/drawing/2014/main" id="{56BF8E23-AF4D-54EA-480C-F9FE198ADA6E}"/>
              </a:ext>
            </a:extLst>
          </p:cNvPr>
          <p:cNvSpPr>
            <a:spLocks noGrp="1"/>
          </p:cNvSpPr>
          <p:nvPr>
            <p:ph type="sldNum" sz="quarter" idx="12"/>
          </p:nvPr>
        </p:nvSpPr>
        <p:spPr/>
        <p:txBody>
          <a:bodyPr/>
          <a:lstStyle/>
          <a:p>
            <a:fld id="{15CEE3E3-8F3D-4C04-9B46-495023E38D6F}" type="slidenum">
              <a:rPr lang="en-US" smtClean="0"/>
              <a:pPr/>
              <a:t>4</a:t>
            </a:fld>
            <a:endParaRPr lang="en-US"/>
          </a:p>
        </p:txBody>
      </p:sp>
      <p:pic>
        <p:nvPicPr>
          <p:cNvPr id="5" name="Picture 4">
            <a:extLst>
              <a:ext uri="{FF2B5EF4-FFF2-40B4-BE49-F238E27FC236}">
                <a16:creationId xmlns:a16="http://schemas.microsoft.com/office/drawing/2014/main" id="{C5A1C411-7741-3D46-B00D-4C2310F3A0C0}"/>
              </a:ext>
            </a:extLst>
          </p:cNvPr>
          <p:cNvPicPr>
            <a:picLocks noChangeAspect="1"/>
          </p:cNvPicPr>
          <p:nvPr/>
        </p:nvPicPr>
        <p:blipFill>
          <a:blip r:embed="rId3"/>
          <a:stretch>
            <a:fillRect/>
          </a:stretch>
        </p:blipFill>
        <p:spPr>
          <a:xfrm>
            <a:off x="9699014" y="239514"/>
            <a:ext cx="2280267" cy="740152"/>
          </a:xfrm>
          <a:prstGeom prst="rect">
            <a:avLst/>
          </a:prstGeom>
        </p:spPr>
      </p:pic>
    </p:spTree>
    <p:extLst>
      <p:ext uri="{BB962C8B-B14F-4D97-AF65-F5344CB8AC3E}">
        <p14:creationId xmlns:p14="http://schemas.microsoft.com/office/powerpoint/2010/main" val="564672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D26CF-C6FE-4BD7-B1D5-FA9A57FCDBA6}"/>
              </a:ext>
            </a:extLst>
          </p:cNvPr>
          <p:cNvSpPr txBox="1"/>
          <p:nvPr/>
        </p:nvSpPr>
        <p:spPr>
          <a:xfrm>
            <a:off x="710169" y="609590"/>
            <a:ext cx="7896704" cy="646331"/>
          </a:xfrm>
          <a:prstGeom prst="rect">
            <a:avLst/>
          </a:prstGeom>
          <a:noFill/>
        </p:spPr>
        <p:txBody>
          <a:bodyPr wrap="square" rtlCol="0">
            <a:spAutoFit/>
          </a:bodyPr>
          <a:lstStyle/>
          <a:p>
            <a:r>
              <a:rPr lang="en-US" sz="3600" b="1">
                <a:solidFill>
                  <a:schemeClr val="accent1">
                    <a:lumMod val="50000"/>
                  </a:schemeClr>
                </a:solidFill>
              </a:rPr>
              <a:t>The Need for Education</a:t>
            </a:r>
          </a:p>
        </p:txBody>
      </p:sp>
      <p:sp>
        <p:nvSpPr>
          <p:cNvPr id="3" name="TextBox 2">
            <a:extLst>
              <a:ext uri="{FF2B5EF4-FFF2-40B4-BE49-F238E27FC236}">
                <a16:creationId xmlns:a16="http://schemas.microsoft.com/office/drawing/2014/main" id="{339F527F-B00A-49F7-B1D9-FDAF66A0CA01}"/>
              </a:ext>
            </a:extLst>
          </p:cNvPr>
          <p:cNvSpPr txBox="1"/>
          <p:nvPr/>
        </p:nvSpPr>
        <p:spPr>
          <a:xfrm>
            <a:off x="478812" y="1628112"/>
            <a:ext cx="11234376" cy="5078313"/>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800">
                <a:latin typeface="Calibri"/>
                <a:ea typeface="Calibri"/>
                <a:cs typeface="Arial"/>
              </a:rPr>
              <a:t>People with developmental disabilities sometimes don’t have the opportunity to be fully involved as research partners because human subjects research trainings for not help them learn.</a:t>
            </a:r>
          </a:p>
          <a:p>
            <a:pPr marL="342900" indent="-342900">
              <a:buFont typeface="Arial" panose="020B0604020202020204" pitchFamily="34" charset="0"/>
              <a:buChar char="•"/>
            </a:pPr>
            <a:endParaRPr lang="en-US" sz="2400" b="1">
              <a:latin typeface="Calibri"/>
              <a:ea typeface="Calibri"/>
              <a:cs typeface="Arial" panose="020B0604020202020204" pitchFamily="34" charset="0"/>
            </a:endParaRPr>
          </a:p>
          <a:p>
            <a:pPr marL="800100" lvl="1" indent="-342900">
              <a:buFont typeface="Arial" panose="020B0604020202020204" pitchFamily="34" charset="0"/>
              <a:buChar char="•"/>
            </a:pPr>
            <a:r>
              <a:rPr lang="en-US" sz="2400">
                <a:latin typeface="Calibri"/>
                <a:ea typeface="Calibri"/>
                <a:cs typeface="Arial"/>
              </a:rPr>
              <a:t>Trainings are not </a:t>
            </a:r>
          </a:p>
          <a:p>
            <a:pPr marL="1257300" lvl="2" indent="-342900">
              <a:buFont typeface="Arial" panose="020B0604020202020204" pitchFamily="34" charset="0"/>
              <a:buChar char="•"/>
            </a:pPr>
            <a:r>
              <a:rPr lang="en-US" sz="2400" b="1">
                <a:latin typeface="Calibri"/>
                <a:ea typeface="Calibri"/>
                <a:cs typeface="Arial"/>
              </a:rPr>
              <a:t>cognitively </a:t>
            </a:r>
            <a:r>
              <a:rPr lang="en-US" sz="2400" b="1">
                <a:effectLst/>
                <a:latin typeface="Calibri"/>
                <a:ea typeface="Calibri"/>
                <a:cs typeface="Arial"/>
              </a:rPr>
              <a:t>accessible</a:t>
            </a:r>
            <a:r>
              <a:rPr lang="en-US" sz="2400" b="1">
                <a:latin typeface="Calibri"/>
                <a:ea typeface="Calibri"/>
                <a:cs typeface="Arial"/>
              </a:rPr>
              <a:t> </a:t>
            </a:r>
            <a:endParaRPr lang="en-US" sz="2400" b="1">
              <a:effectLst/>
              <a:latin typeface="Calibri"/>
              <a:ea typeface="Calibri"/>
              <a:cs typeface="Arial" panose="020B0604020202020204" pitchFamily="34" charset="0"/>
            </a:endParaRPr>
          </a:p>
          <a:p>
            <a:pPr marL="1257300" lvl="2" indent="-342900">
              <a:buFont typeface="Arial" panose="020B0604020202020204" pitchFamily="34" charset="0"/>
              <a:buChar char="•"/>
            </a:pPr>
            <a:r>
              <a:rPr lang="en-US" sz="2400" b="1">
                <a:latin typeface="Calibri"/>
                <a:ea typeface="Calibri"/>
                <a:cs typeface="Arial"/>
              </a:rPr>
              <a:t>specific</a:t>
            </a:r>
            <a:r>
              <a:rPr lang="en-US" sz="2400">
                <a:latin typeface="Calibri"/>
                <a:ea typeface="Calibri"/>
                <a:cs typeface="Arial"/>
              </a:rPr>
              <a:t> </a:t>
            </a:r>
            <a:r>
              <a:rPr lang="en-US" sz="2400">
                <a:effectLst/>
                <a:latin typeface="Calibri"/>
                <a:ea typeface="Calibri"/>
                <a:cs typeface="Arial"/>
              </a:rPr>
              <a:t>to </a:t>
            </a:r>
            <a:r>
              <a:rPr lang="en-US" sz="2400" b="1">
                <a:effectLst/>
                <a:latin typeface="Calibri"/>
                <a:ea typeface="Calibri"/>
                <a:cs typeface="Arial"/>
              </a:rPr>
              <a:t>community research</a:t>
            </a:r>
            <a:r>
              <a:rPr lang="en-US" sz="2400" b="1">
                <a:latin typeface="Calibri"/>
                <a:ea typeface="Calibri"/>
                <a:cs typeface="Arial"/>
              </a:rPr>
              <a:t> partners</a:t>
            </a:r>
            <a:r>
              <a:rPr lang="en-US" sz="2400" b="1">
                <a:effectLst/>
                <a:latin typeface="Calibri"/>
                <a:ea typeface="Calibri"/>
                <a:cs typeface="Arial"/>
              </a:rPr>
              <a:t>’ roles </a:t>
            </a:r>
            <a:r>
              <a:rPr lang="en-US" sz="2400">
                <a:effectLst/>
                <a:latin typeface="Calibri"/>
                <a:ea typeface="Calibri"/>
                <a:cs typeface="Arial"/>
              </a:rPr>
              <a:t>and the </a:t>
            </a:r>
            <a:r>
              <a:rPr lang="en-US" sz="2400" b="1">
                <a:effectLst/>
                <a:latin typeface="Calibri"/>
                <a:ea typeface="Calibri"/>
                <a:cs typeface="Arial"/>
              </a:rPr>
              <a:t>ethical issues </a:t>
            </a:r>
            <a:r>
              <a:rPr lang="en-US" sz="2400">
                <a:effectLst/>
                <a:latin typeface="Calibri"/>
                <a:ea typeface="Calibri"/>
                <a:cs typeface="Arial"/>
              </a:rPr>
              <a:t>in research with individuals with developmental disabilities</a:t>
            </a:r>
          </a:p>
          <a:p>
            <a:pPr marL="800100" lvl="1" indent="-342900">
              <a:buFont typeface="Arial" panose="020B0604020202020204" pitchFamily="34" charset="0"/>
              <a:buChar char="•"/>
            </a:pPr>
            <a:endParaRPr lang="en-US" sz="2400">
              <a:latin typeface="Calibri"/>
              <a:ea typeface="Calibri"/>
              <a:cs typeface="Arial"/>
            </a:endParaRPr>
          </a:p>
          <a:p>
            <a:pPr marL="800100" lvl="1" indent="-342900">
              <a:buFont typeface="Arial" panose="020B0604020202020204" pitchFamily="34" charset="0"/>
              <a:buChar char="•"/>
            </a:pPr>
            <a:r>
              <a:rPr lang="en-US" sz="2400">
                <a:latin typeface="Calibri"/>
                <a:ea typeface="Calibri"/>
                <a:cs typeface="Arial"/>
              </a:rPr>
              <a:t>Trainings can decrease trust and hinder productive relationships with universities and public trust in research</a:t>
            </a:r>
            <a:endParaRPr lang="en-US" sz="4400">
              <a:latin typeface="Calibri"/>
              <a:ea typeface="Calibri"/>
              <a:cs typeface="Calibri" panose="020F0502020204030204"/>
            </a:endParaRPr>
          </a:p>
          <a:p>
            <a:pPr marL="342900" indent="-342900">
              <a:buFont typeface="Arial" panose="020B0604020202020204" pitchFamily="34" charset="0"/>
              <a:buChar char="•"/>
            </a:pPr>
            <a:endParaRPr lang="en-US" sz="2400">
              <a:ea typeface="Calibri"/>
              <a:cs typeface="Arial"/>
            </a:endParaRPr>
          </a:p>
          <a:p>
            <a:pPr marL="342900" indent="-342900">
              <a:buFont typeface="Arial" panose="020B0604020202020204" pitchFamily="34" charset="0"/>
              <a:buChar char="•"/>
            </a:pPr>
            <a:r>
              <a:rPr lang="en-US" sz="2400">
                <a:ea typeface="Calibri"/>
                <a:cs typeface="Arial"/>
              </a:rPr>
              <a:t>Research Ethics for All addresses these gaps</a:t>
            </a:r>
            <a:endParaRPr lang="en-US" sz="4400">
              <a:ea typeface="Calibri"/>
              <a:cs typeface="Calibri"/>
            </a:endParaRPr>
          </a:p>
        </p:txBody>
      </p:sp>
      <p:pic>
        <p:nvPicPr>
          <p:cNvPr id="2" name="Picture 1">
            <a:extLst>
              <a:ext uri="{FF2B5EF4-FFF2-40B4-BE49-F238E27FC236}">
                <a16:creationId xmlns:a16="http://schemas.microsoft.com/office/drawing/2014/main" id="{0BFF9707-F7A0-8B8E-D35B-B516E972BA31}"/>
              </a:ext>
            </a:extLst>
          </p:cNvPr>
          <p:cNvPicPr>
            <a:picLocks noChangeAspect="1"/>
          </p:cNvPicPr>
          <p:nvPr/>
        </p:nvPicPr>
        <p:blipFill>
          <a:blip r:embed="rId3"/>
          <a:stretch>
            <a:fillRect/>
          </a:stretch>
        </p:blipFill>
        <p:spPr>
          <a:xfrm>
            <a:off x="9699014" y="239514"/>
            <a:ext cx="2280267" cy="740152"/>
          </a:xfrm>
          <a:prstGeom prst="rect">
            <a:avLst/>
          </a:prstGeom>
        </p:spPr>
      </p:pic>
    </p:spTree>
    <p:extLst>
      <p:ext uri="{BB962C8B-B14F-4D97-AF65-F5344CB8AC3E}">
        <p14:creationId xmlns:p14="http://schemas.microsoft.com/office/powerpoint/2010/main" val="869554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7136C-0A14-A7CD-313E-168CA91C4D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5127D7C-852B-A777-ED3B-5F32F260D227}"/>
              </a:ext>
            </a:extLst>
          </p:cNvPr>
          <p:cNvSpPr txBox="1"/>
          <p:nvPr/>
        </p:nvSpPr>
        <p:spPr>
          <a:xfrm>
            <a:off x="700644" y="320634"/>
            <a:ext cx="10770920" cy="707886"/>
          </a:xfrm>
          <a:prstGeom prst="rect">
            <a:avLst/>
          </a:prstGeom>
          <a:noFill/>
        </p:spPr>
        <p:txBody>
          <a:bodyPr wrap="square" rtlCol="0">
            <a:spAutoFit/>
          </a:bodyPr>
          <a:lstStyle/>
          <a:p>
            <a:r>
              <a:rPr lang="en-US" sz="4000" b="1">
                <a:solidFill>
                  <a:schemeClr val="accent1">
                    <a:lumMod val="50000"/>
                  </a:schemeClr>
                </a:solidFill>
              </a:rPr>
              <a:t>Research Ethics for All</a:t>
            </a:r>
          </a:p>
        </p:txBody>
      </p:sp>
      <p:sp>
        <p:nvSpPr>
          <p:cNvPr id="3" name="TextBox 2">
            <a:extLst>
              <a:ext uri="{FF2B5EF4-FFF2-40B4-BE49-F238E27FC236}">
                <a16:creationId xmlns:a16="http://schemas.microsoft.com/office/drawing/2014/main" id="{6A526ED0-CEE1-0DCF-7776-9535126C29E3}"/>
              </a:ext>
            </a:extLst>
          </p:cNvPr>
          <p:cNvSpPr txBox="1"/>
          <p:nvPr/>
        </p:nvSpPr>
        <p:spPr>
          <a:xfrm>
            <a:off x="578052" y="2062755"/>
            <a:ext cx="10770919" cy="353943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a:ea typeface="Calibri"/>
                <a:cs typeface="Calibri"/>
              </a:rPr>
              <a:t>Provides </a:t>
            </a:r>
            <a:r>
              <a:rPr lang="en-US" sz="2800" b="1">
                <a:effectLst/>
                <a:ea typeface="Calibri"/>
                <a:cs typeface="Calibri"/>
              </a:rPr>
              <a:t>disability-accessible, disability-rights informed education </a:t>
            </a:r>
            <a:r>
              <a:rPr lang="en-US" sz="2800">
                <a:effectLst/>
                <a:ea typeface="Calibri"/>
                <a:cs typeface="Calibri"/>
              </a:rPr>
              <a:t>in ethical issues in</a:t>
            </a:r>
            <a:r>
              <a:rPr lang="en-US" sz="2800">
                <a:ea typeface="Calibri"/>
                <a:cs typeface="Calibri"/>
              </a:rPr>
              <a:t> patient-centered social-behavioral-educational and biomedical research</a:t>
            </a:r>
            <a:endParaRPr lang="en-US" sz="2800"/>
          </a:p>
          <a:p>
            <a:pPr marL="342900" indent="-342900">
              <a:buFont typeface="Arial" panose="020B0604020202020204" pitchFamily="34" charset="0"/>
              <a:buChar char="•"/>
            </a:pPr>
            <a:endParaRPr lang="en-US" sz="2800">
              <a:effectLst/>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800">
                <a:ea typeface="Calibri" panose="020F0502020204030204" pitchFamily="34" charset="0"/>
                <a:cs typeface="Calibri"/>
              </a:rPr>
              <a:t>Helps </a:t>
            </a:r>
            <a:r>
              <a:rPr lang="en-US" sz="2800">
                <a:effectLst/>
                <a:ea typeface="Calibri" panose="020F0502020204030204" pitchFamily="34" charset="0"/>
                <a:cs typeface="Calibri"/>
              </a:rPr>
              <a:t>community research partners understand their </a:t>
            </a:r>
            <a:r>
              <a:rPr lang="en-US" sz="2800" b="1">
                <a:effectLst/>
                <a:ea typeface="Calibri" panose="020F0502020204030204" pitchFamily="34" charset="0"/>
                <a:cs typeface="Calibri"/>
              </a:rPr>
              <a:t>rights and responsibilities </a:t>
            </a:r>
            <a:r>
              <a:rPr lang="en-US" sz="2800">
                <a:effectLst/>
                <a:ea typeface="Calibri" panose="020F0502020204030204" pitchFamily="34" charset="0"/>
                <a:cs typeface="Calibri"/>
              </a:rPr>
              <a:t>related to the Responsible Conduct of Research</a:t>
            </a:r>
            <a:r>
              <a:rPr lang="en-US" sz="2800">
                <a:ea typeface="Calibri" panose="020F0502020204030204" pitchFamily="34" charset="0"/>
                <a:cs typeface="Calibri"/>
              </a:rPr>
              <a:t> </a:t>
            </a:r>
            <a:endParaRPr lang="en-US" sz="2800">
              <a:effectLst/>
              <a:ea typeface="Calibri" panose="020F0502020204030204" pitchFamily="34" charset="0"/>
            </a:endParaRPr>
          </a:p>
          <a:p>
            <a:pPr marL="800100" lvl="1" indent="-342900">
              <a:buFont typeface="Arial" panose="020B0604020202020204" pitchFamily="34" charset="0"/>
              <a:buChar char="•"/>
            </a:pPr>
            <a:endParaRPr lang="en-US" sz="2800">
              <a:effectLst/>
              <a:ea typeface="Calibri" panose="020F0502020204030204" pitchFamily="34" charset="0"/>
            </a:endParaRPr>
          </a:p>
          <a:p>
            <a:pPr marL="342900" indent="-342900">
              <a:buFont typeface="Arial" panose="020B0604020202020204" pitchFamily="34" charset="0"/>
              <a:buChar char="•"/>
            </a:pPr>
            <a:r>
              <a:rPr lang="en-US" sz="2800" b="1">
                <a:ea typeface="Calibri" panose="020F0502020204030204" pitchFamily="34" charset="0"/>
                <a:cs typeface="Calibri"/>
              </a:rPr>
              <a:t>Created via an academic-community partnership</a:t>
            </a:r>
            <a:endParaRPr lang="en-US" sz="2800"/>
          </a:p>
        </p:txBody>
      </p:sp>
      <p:pic>
        <p:nvPicPr>
          <p:cNvPr id="2" name="Picture 1">
            <a:extLst>
              <a:ext uri="{FF2B5EF4-FFF2-40B4-BE49-F238E27FC236}">
                <a16:creationId xmlns:a16="http://schemas.microsoft.com/office/drawing/2014/main" id="{46E5AF9C-ECE1-1545-31D0-7139C330CE26}"/>
              </a:ext>
            </a:extLst>
          </p:cNvPr>
          <p:cNvPicPr>
            <a:picLocks noChangeAspect="1"/>
          </p:cNvPicPr>
          <p:nvPr/>
        </p:nvPicPr>
        <p:blipFill>
          <a:blip r:embed="rId3"/>
          <a:stretch>
            <a:fillRect/>
          </a:stretch>
        </p:blipFill>
        <p:spPr>
          <a:xfrm>
            <a:off x="8840278" y="239513"/>
            <a:ext cx="3139003" cy="1018889"/>
          </a:xfrm>
          <a:prstGeom prst="rect">
            <a:avLst/>
          </a:prstGeom>
        </p:spPr>
      </p:pic>
    </p:spTree>
    <p:extLst>
      <p:ext uri="{BB962C8B-B14F-4D97-AF65-F5344CB8AC3E}">
        <p14:creationId xmlns:p14="http://schemas.microsoft.com/office/powerpoint/2010/main" val="1707032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D26CF-C6FE-4BD7-B1D5-FA9A57FCDBA6}"/>
              </a:ext>
            </a:extLst>
          </p:cNvPr>
          <p:cNvSpPr txBox="1"/>
          <p:nvPr/>
        </p:nvSpPr>
        <p:spPr>
          <a:xfrm>
            <a:off x="700644" y="320634"/>
            <a:ext cx="10770920" cy="707886"/>
          </a:xfrm>
          <a:prstGeom prst="rect">
            <a:avLst/>
          </a:prstGeom>
          <a:noFill/>
        </p:spPr>
        <p:txBody>
          <a:bodyPr wrap="square" lIns="91440" tIns="45720" rIns="91440" bIns="45720" rtlCol="0" anchor="t">
            <a:spAutoFit/>
          </a:bodyPr>
          <a:lstStyle/>
          <a:p>
            <a:r>
              <a:rPr lang="en-US" sz="4000" b="1">
                <a:solidFill>
                  <a:schemeClr val="accent1">
                    <a:lumMod val="50000"/>
                  </a:schemeClr>
                </a:solidFill>
              </a:rPr>
              <a:t>Development of Research Ethics for All</a:t>
            </a:r>
          </a:p>
        </p:txBody>
      </p:sp>
      <p:pic>
        <p:nvPicPr>
          <p:cNvPr id="2" name="Picture 1">
            <a:extLst>
              <a:ext uri="{FF2B5EF4-FFF2-40B4-BE49-F238E27FC236}">
                <a16:creationId xmlns:a16="http://schemas.microsoft.com/office/drawing/2014/main" id="{30CAD2B0-8C45-1870-B8EC-1F8E5F15533B}"/>
              </a:ext>
            </a:extLst>
          </p:cNvPr>
          <p:cNvPicPr>
            <a:picLocks noChangeAspect="1"/>
          </p:cNvPicPr>
          <p:nvPr/>
        </p:nvPicPr>
        <p:blipFill>
          <a:blip r:embed="rId3"/>
          <a:stretch>
            <a:fillRect/>
          </a:stretch>
        </p:blipFill>
        <p:spPr>
          <a:xfrm>
            <a:off x="9460210" y="317004"/>
            <a:ext cx="2402834" cy="747669"/>
          </a:xfrm>
          <a:prstGeom prst="rect">
            <a:avLst/>
          </a:prstGeom>
        </p:spPr>
      </p:pic>
      <p:sp>
        <p:nvSpPr>
          <p:cNvPr id="3" name="TextBox 2">
            <a:extLst>
              <a:ext uri="{FF2B5EF4-FFF2-40B4-BE49-F238E27FC236}">
                <a16:creationId xmlns:a16="http://schemas.microsoft.com/office/drawing/2014/main" id="{07EB1A52-0C50-1751-91FC-3D62FAF84A35}"/>
              </a:ext>
            </a:extLst>
          </p:cNvPr>
          <p:cNvSpPr txBox="1"/>
          <p:nvPr/>
        </p:nvSpPr>
        <p:spPr>
          <a:xfrm>
            <a:off x="174953" y="1298814"/>
            <a:ext cx="4351115" cy="4747453"/>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800">
                <a:latin typeface="Calibri"/>
                <a:ea typeface="Calibri"/>
                <a:cs typeface="Calibri"/>
              </a:rPr>
              <a:t>Multimodal didact content: videos or written</a:t>
            </a:r>
            <a:endParaRPr lang="en-US">
              <a:ea typeface="Calibri"/>
            </a:endParaRPr>
          </a:p>
          <a:p>
            <a:pPr marL="342900" indent="-342900">
              <a:buFont typeface="Arial" panose="020B0604020202020204" pitchFamily="34" charset="0"/>
              <a:buChar char="•"/>
            </a:pPr>
            <a:endParaRPr lang="en-US" sz="1050">
              <a:latin typeface="Calibri"/>
              <a:ea typeface="Calibri"/>
              <a:cs typeface="Calibri"/>
            </a:endParaRPr>
          </a:p>
          <a:p>
            <a:pPr marL="339725" indent="-339725">
              <a:buFont typeface="Arial" panose="020B0604020202020204" pitchFamily="34" charset="0"/>
              <a:buChar char="•"/>
            </a:pPr>
            <a:r>
              <a:rPr lang="en-US" sz="2800">
                <a:latin typeface="Calibri"/>
                <a:ea typeface="Calibri"/>
                <a:cs typeface="Calibri"/>
              </a:rPr>
              <a:t>Multimodal &amp; active, applied learning</a:t>
            </a:r>
          </a:p>
          <a:p>
            <a:pPr marL="342900" indent="-342900">
              <a:buFont typeface="Arial" panose="020B0604020202020204" pitchFamily="34" charset="0"/>
              <a:buChar char="•"/>
            </a:pPr>
            <a:endParaRPr lang="en-US" sz="1000">
              <a:latin typeface="Calibri"/>
              <a:ea typeface="Calibri"/>
              <a:cs typeface="Calibri"/>
            </a:endParaRPr>
          </a:p>
          <a:p>
            <a:pPr marL="342900" indent="-342900">
              <a:buFont typeface="Arial" panose="020B0604020202020204" pitchFamily="34" charset="0"/>
              <a:buChar char="•"/>
            </a:pPr>
            <a:r>
              <a:rPr lang="en-US" sz="2800">
                <a:latin typeface="Calibri"/>
                <a:ea typeface="Calibri"/>
                <a:cs typeface="Calibri"/>
              </a:rPr>
              <a:t>Plain language</a:t>
            </a:r>
            <a:endParaRPr lang="en-US"/>
          </a:p>
          <a:p>
            <a:pPr marL="342900" indent="-342900">
              <a:buFont typeface="Arial" panose="020B0604020202020204" pitchFamily="34" charset="0"/>
              <a:buChar char="•"/>
            </a:pPr>
            <a:endParaRPr lang="en-US" sz="1000">
              <a:latin typeface="Calibri"/>
              <a:ea typeface="Calibri" panose="020F0502020204030204" pitchFamily="34" charset="0"/>
              <a:cs typeface="Calibri"/>
            </a:endParaRPr>
          </a:p>
          <a:p>
            <a:pPr marL="342900" indent="-342900">
              <a:buFont typeface="Arial" panose="020B0604020202020204" pitchFamily="34" charset="0"/>
              <a:buChar char="•"/>
            </a:pPr>
            <a:r>
              <a:rPr lang="en-US" sz="2800">
                <a:latin typeface="Calibri"/>
                <a:ea typeface="Calibri"/>
                <a:cs typeface="Calibri"/>
              </a:rPr>
              <a:t>Images</a:t>
            </a:r>
          </a:p>
          <a:p>
            <a:pPr marL="342900" indent="-342900">
              <a:buFont typeface="Arial" panose="020B0604020202020204" pitchFamily="34" charset="0"/>
              <a:buChar char="•"/>
            </a:pPr>
            <a:endParaRPr lang="en-US" sz="1000">
              <a:latin typeface="Calibri"/>
              <a:ea typeface="Calibri"/>
              <a:cs typeface="Calibri"/>
            </a:endParaRPr>
          </a:p>
          <a:p>
            <a:pPr marL="342900" indent="-342900">
              <a:buFont typeface="Arial" panose="020B0604020202020204" pitchFamily="34" charset="0"/>
              <a:buChar char="•"/>
            </a:pPr>
            <a:r>
              <a:rPr lang="en-US" sz="2800">
                <a:latin typeface="Calibri"/>
                <a:ea typeface="Calibri"/>
                <a:cs typeface="Calibri"/>
              </a:rPr>
              <a:t>Definitions and examples</a:t>
            </a:r>
            <a:endParaRPr lang="en-US">
              <a:ea typeface="Calibri"/>
            </a:endParaRPr>
          </a:p>
          <a:p>
            <a:pPr marL="339725" indent="-339725">
              <a:buFont typeface="Arial"/>
              <a:buChar char="•"/>
            </a:pPr>
            <a:endParaRPr lang="en-US" sz="1000">
              <a:latin typeface="Calibri"/>
              <a:ea typeface="Calibri"/>
              <a:cs typeface="Arial"/>
            </a:endParaRPr>
          </a:p>
          <a:p>
            <a:pPr marL="339725" indent="-339725">
              <a:buFont typeface="Arial"/>
              <a:buChar char="•"/>
            </a:pPr>
            <a:r>
              <a:rPr lang="en-US" sz="2800">
                <a:latin typeface="Calibri"/>
                <a:ea typeface="Calibri"/>
                <a:cs typeface="Arial"/>
              </a:rPr>
              <a:t>Repetition to support recall</a:t>
            </a:r>
            <a:endParaRPr lang="en-US" sz="2800">
              <a:effectLst/>
              <a:latin typeface="Calibri" panose="020F0502020204030204" pitchFamily="34" charset="0"/>
              <a:ea typeface="Calibri" panose="020F0502020204030204" pitchFamily="34" charset="0"/>
              <a:cs typeface="Arial"/>
            </a:endParaRPr>
          </a:p>
        </p:txBody>
      </p:sp>
      <p:sp>
        <p:nvSpPr>
          <p:cNvPr id="7" name="Rectangle: Rounded Corners 6">
            <a:extLst>
              <a:ext uri="{FF2B5EF4-FFF2-40B4-BE49-F238E27FC236}">
                <a16:creationId xmlns:a16="http://schemas.microsoft.com/office/drawing/2014/main" id="{F7182F6C-3B71-DB03-9D64-B299EEA6F2F5}"/>
              </a:ext>
            </a:extLst>
          </p:cNvPr>
          <p:cNvSpPr/>
          <p:nvPr/>
        </p:nvSpPr>
        <p:spPr>
          <a:xfrm>
            <a:off x="8653631" y="1295322"/>
            <a:ext cx="3363416" cy="2522528"/>
          </a:xfrm>
          <a:prstGeom prst="roundRect">
            <a:avLst/>
          </a:prstGeom>
          <a:solidFill>
            <a:srgbClr val="27D8E1"/>
          </a:solidFill>
          <a:ln>
            <a:solidFill>
              <a:srgbClr val="0DA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300" b="1">
                <a:solidFill>
                  <a:schemeClr val="accent1">
                    <a:lumMod val="50000"/>
                  </a:schemeClr>
                </a:solidFill>
              </a:rPr>
              <a:t>Systematic Literature Review </a:t>
            </a:r>
          </a:p>
          <a:p>
            <a:pPr lvl="0" algn="ctr"/>
            <a:endParaRPr lang="en-US" sz="1300" b="1">
              <a:solidFill>
                <a:schemeClr val="accent1">
                  <a:lumMod val="50000"/>
                </a:schemeClr>
              </a:solidFill>
            </a:endParaRPr>
          </a:p>
          <a:p>
            <a:pPr lvl="0" algn="ctr"/>
            <a:r>
              <a:rPr lang="en-US" sz="1300" b="1">
                <a:solidFill>
                  <a:schemeClr val="accent1">
                    <a:lumMod val="50000"/>
                  </a:schemeClr>
                </a:solidFill>
              </a:rPr>
              <a:t>What ethical issues are there:</a:t>
            </a:r>
          </a:p>
          <a:p>
            <a:pPr marL="285750" lvl="0" indent="-285750">
              <a:buFont typeface="Arial" panose="020B0604020202020204" pitchFamily="34" charset="0"/>
              <a:buChar char="•"/>
            </a:pPr>
            <a:r>
              <a:rPr lang="en-US" sz="1300">
                <a:solidFill>
                  <a:schemeClr val="accent1">
                    <a:lumMod val="50000"/>
                  </a:schemeClr>
                </a:solidFill>
              </a:rPr>
              <a:t>In patient-centered research with people with developmental disabilities?</a:t>
            </a:r>
          </a:p>
          <a:p>
            <a:pPr marL="285750" lvl="0" indent="-285750">
              <a:buFont typeface="Arial" panose="020B0604020202020204" pitchFamily="34" charset="0"/>
              <a:buChar char="•"/>
            </a:pPr>
            <a:endParaRPr lang="en-US" sz="1300">
              <a:solidFill>
                <a:schemeClr val="accent1">
                  <a:lumMod val="50000"/>
                </a:schemeClr>
              </a:solidFill>
            </a:endParaRPr>
          </a:p>
          <a:p>
            <a:pPr marL="285750" lvl="0" indent="-285750">
              <a:buFont typeface="Arial" panose="020B0604020202020204" pitchFamily="34" charset="0"/>
              <a:buChar char="•"/>
            </a:pPr>
            <a:r>
              <a:rPr lang="en-US" sz="1300">
                <a:solidFill>
                  <a:schemeClr val="accent1">
                    <a:lumMod val="50000"/>
                  </a:schemeClr>
                </a:solidFill>
              </a:rPr>
              <a:t>For community research partners with developmental disabilities?</a:t>
            </a:r>
          </a:p>
        </p:txBody>
      </p:sp>
      <p:sp>
        <p:nvSpPr>
          <p:cNvPr id="8" name="Rectangle: Rounded Corners 7">
            <a:extLst>
              <a:ext uri="{FF2B5EF4-FFF2-40B4-BE49-F238E27FC236}">
                <a16:creationId xmlns:a16="http://schemas.microsoft.com/office/drawing/2014/main" id="{0EC0444C-BC33-162C-63CB-8E8B6EF4B1EA}"/>
              </a:ext>
            </a:extLst>
          </p:cNvPr>
          <p:cNvSpPr/>
          <p:nvPr/>
        </p:nvSpPr>
        <p:spPr>
          <a:xfrm>
            <a:off x="4994524" y="1295321"/>
            <a:ext cx="3363416" cy="2522529"/>
          </a:xfrm>
          <a:prstGeom prst="roundRect">
            <a:avLst/>
          </a:prstGeom>
          <a:solidFill>
            <a:srgbClr val="27D8E1"/>
          </a:solidFill>
          <a:ln>
            <a:solidFill>
              <a:srgbClr val="0DABB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0" algn="ctr"/>
            <a:r>
              <a:rPr lang="en-US" sz="1300" b="1">
                <a:solidFill>
                  <a:schemeClr val="accent1">
                    <a:lumMod val="50000"/>
                  </a:schemeClr>
                </a:solidFill>
              </a:rPr>
              <a:t>Training Analysis</a:t>
            </a:r>
          </a:p>
          <a:p>
            <a:pPr lvl="0" algn="ctr"/>
            <a:endParaRPr lang="en-US" sz="1300" b="1">
              <a:solidFill>
                <a:schemeClr val="accent1">
                  <a:lumMod val="50000"/>
                </a:schemeClr>
              </a:solidFill>
            </a:endParaRPr>
          </a:p>
          <a:p>
            <a:pPr lvl="0" algn="ctr"/>
            <a:r>
              <a:rPr lang="en-US" sz="1300" b="1">
                <a:solidFill>
                  <a:schemeClr val="accent1">
                    <a:lumMod val="50000"/>
                  </a:schemeClr>
                </a:solidFill>
              </a:rPr>
              <a:t>What do other research ethics education programs teach?</a:t>
            </a:r>
            <a:endParaRPr lang="en-US" sz="1300">
              <a:solidFill>
                <a:schemeClr val="accent1">
                  <a:lumMod val="50000"/>
                </a:schemeClr>
              </a:solidFill>
            </a:endParaRPr>
          </a:p>
          <a:p>
            <a:pPr marL="285750" lvl="0" indent="-285750">
              <a:buFont typeface="Arial" panose="020B0604020202020204" pitchFamily="34" charset="0"/>
              <a:buChar char="•"/>
            </a:pPr>
            <a:r>
              <a:rPr lang="en-US" sz="1300">
                <a:solidFill>
                  <a:schemeClr val="accent1">
                    <a:lumMod val="50000"/>
                  </a:schemeClr>
                </a:solidFill>
              </a:rPr>
              <a:t>CITI Social-Behavioral-Educational Comprehensive and Refresher courses</a:t>
            </a:r>
          </a:p>
          <a:p>
            <a:pPr marL="285750" lvl="0" indent="-285750">
              <a:buFont typeface="Arial" panose="020B0604020202020204" pitchFamily="34" charset="0"/>
              <a:buChar char="•"/>
            </a:pPr>
            <a:r>
              <a:rPr lang="en-US" sz="1300">
                <a:solidFill>
                  <a:schemeClr val="accent1">
                    <a:lumMod val="50000"/>
                  </a:schemeClr>
                </a:solidFill>
              </a:rPr>
              <a:t>CITI Biomedical Comprehensive and Refresher courses</a:t>
            </a:r>
            <a:endParaRPr lang="en-US" sz="1300">
              <a:solidFill>
                <a:schemeClr val="accent1">
                  <a:lumMod val="50000"/>
                </a:schemeClr>
              </a:solidFill>
              <a:ea typeface="Calibri"/>
              <a:cs typeface="Calibri"/>
            </a:endParaRPr>
          </a:p>
          <a:p>
            <a:pPr marL="285750" lvl="0" indent="-285750">
              <a:buFont typeface="Arial" panose="020B0604020202020204" pitchFamily="34" charset="0"/>
              <a:buChar char="•"/>
            </a:pPr>
            <a:r>
              <a:rPr lang="en-US" sz="1300">
                <a:solidFill>
                  <a:schemeClr val="accent1">
                    <a:lumMod val="50000"/>
                  </a:schemeClr>
                </a:solidFill>
              </a:rPr>
              <a:t>CITI Responsible Conduct of Research</a:t>
            </a:r>
          </a:p>
          <a:p>
            <a:pPr marL="285750" lvl="0" indent="-285750">
              <a:buFont typeface="Arial" panose="020B0604020202020204" pitchFamily="34" charset="0"/>
              <a:buChar char="•"/>
            </a:pPr>
            <a:r>
              <a:rPr lang="en-US" sz="1300">
                <a:solidFill>
                  <a:schemeClr val="accent1">
                    <a:lumMod val="50000"/>
                  </a:schemeClr>
                </a:solidFill>
              </a:rPr>
              <a:t>NIH Research Ethics Training</a:t>
            </a:r>
          </a:p>
          <a:p>
            <a:pPr marL="285750" lvl="0" indent="-285750">
              <a:buFont typeface="Arial" panose="020B0604020202020204" pitchFamily="34" charset="0"/>
              <a:buChar char="•"/>
            </a:pPr>
            <a:r>
              <a:rPr lang="en-US" sz="1300" err="1">
                <a:solidFill>
                  <a:schemeClr val="accent1">
                    <a:lumMod val="50000"/>
                  </a:schemeClr>
                </a:solidFill>
              </a:rPr>
              <a:t>CIRTIfication</a:t>
            </a:r>
            <a:endParaRPr lang="en-US" sz="1300">
              <a:solidFill>
                <a:schemeClr val="accent1">
                  <a:lumMod val="50000"/>
                </a:schemeClr>
              </a:solidFill>
            </a:endParaRPr>
          </a:p>
          <a:p>
            <a:pPr marL="285750" lvl="0" indent="-285750">
              <a:buFont typeface="Arial" panose="020B0604020202020204" pitchFamily="34" charset="0"/>
              <a:buChar char="•"/>
            </a:pPr>
            <a:r>
              <a:rPr lang="en-US" sz="1300">
                <a:solidFill>
                  <a:schemeClr val="accent1">
                    <a:lumMod val="50000"/>
                  </a:schemeClr>
                </a:solidFill>
              </a:rPr>
              <a:t>CPERT</a:t>
            </a:r>
          </a:p>
        </p:txBody>
      </p:sp>
      <p:sp>
        <p:nvSpPr>
          <p:cNvPr id="9" name="Rectangle: Rounded Corners 8">
            <a:extLst>
              <a:ext uri="{FF2B5EF4-FFF2-40B4-BE49-F238E27FC236}">
                <a16:creationId xmlns:a16="http://schemas.microsoft.com/office/drawing/2014/main" id="{13567AA5-B1AB-C34B-DCE2-4B540C7E55ED}"/>
              </a:ext>
            </a:extLst>
          </p:cNvPr>
          <p:cNvSpPr/>
          <p:nvPr/>
        </p:nvSpPr>
        <p:spPr>
          <a:xfrm>
            <a:off x="6971923" y="4223383"/>
            <a:ext cx="3363416" cy="2372627"/>
          </a:xfrm>
          <a:prstGeom prst="roundRect">
            <a:avLst/>
          </a:prstGeom>
          <a:solidFill>
            <a:srgbClr val="27D8E1"/>
          </a:solidFill>
          <a:ln>
            <a:solidFill>
              <a:srgbClr val="0DA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300" b="1">
                <a:solidFill>
                  <a:schemeClr val="accent1">
                    <a:lumMod val="50000"/>
                  </a:schemeClr>
                </a:solidFill>
              </a:rPr>
              <a:t>Stakeholder Engagement </a:t>
            </a:r>
          </a:p>
          <a:p>
            <a:pPr lvl="0" algn="ctr"/>
            <a:endParaRPr lang="en-US" sz="1300" b="1">
              <a:solidFill>
                <a:schemeClr val="accent1">
                  <a:lumMod val="50000"/>
                </a:schemeClr>
              </a:solidFill>
            </a:endParaRPr>
          </a:p>
          <a:p>
            <a:pPr lvl="0" algn="ctr"/>
            <a:r>
              <a:rPr lang="en-US" sz="1300" b="1">
                <a:solidFill>
                  <a:schemeClr val="accent1">
                    <a:lumMod val="50000"/>
                  </a:schemeClr>
                </a:solidFill>
              </a:rPr>
              <a:t>What should Research Ethics for All teach and how can we teach it in a disability accessible way?</a:t>
            </a:r>
          </a:p>
          <a:p>
            <a:pPr marL="285750" lvl="0" indent="-285750">
              <a:buFont typeface="Arial" panose="020B0604020202020204" pitchFamily="34" charset="0"/>
              <a:buChar char="•"/>
            </a:pPr>
            <a:r>
              <a:rPr lang="en-US" sz="1300">
                <a:solidFill>
                  <a:schemeClr val="accent1">
                    <a:lumMod val="50000"/>
                  </a:schemeClr>
                </a:solidFill>
              </a:rPr>
              <a:t>People with developmental disabilities</a:t>
            </a:r>
          </a:p>
          <a:p>
            <a:pPr marL="285750" lvl="0" indent="-285750">
              <a:buFont typeface="Arial" panose="020B0604020202020204" pitchFamily="34" charset="0"/>
              <a:buChar char="•"/>
            </a:pPr>
            <a:r>
              <a:rPr lang="en-US" sz="1300">
                <a:solidFill>
                  <a:schemeClr val="accent1">
                    <a:lumMod val="50000"/>
                  </a:schemeClr>
                </a:solidFill>
              </a:rPr>
              <a:t>Disability service providers</a:t>
            </a:r>
          </a:p>
          <a:p>
            <a:pPr marL="285750" lvl="0" indent="-285750">
              <a:buFont typeface="Arial" panose="020B0604020202020204" pitchFamily="34" charset="0"/>
              <a:buChar char="•"/>
            </a:pPr>
            <a:r>
              <a:rPr lang="en-US" sz="1300">
                <a:solidFill>
                  <a:schemeClr val="accent1">
                    <a:lumMod val="50000"/>
                  </a:schemeClr>
                </a:solidFill>
              </a:rPr>
              <a:t>IRB administrator and members</a:t>
            </a:r>
          </a:p>
          <a:p>
            <a:pPr marL="285750" lvl="0" indent="-285750">
              <a:buFont typeface="Arial" panose="020B0604020202020204" pitchFamily="34" charset="0"/>
              <a:buChar char="•"/>
            </a:pPr>
            <a:r>
              <a:rPr lang="en-US" sz="1300">
                <a:solidFill>
                  <a:schemeClr val="accent1">
                    <a:lumMod val="50000"/>
                  </a:schemeClr>
                </a:solidFill>
              </a:rPr>
              <a:t>Human research protections experts</a:t>
            </a:r>
          </a:p>
          <a:p>
            <a:pPr marL="285750" lvl="0" indent="-285750">
              <a:buFont typeface="Arial" panose="020B0604020202020204" pitchFamily="34" charset="0"/>
              <a:buChar char="•"/>
            </a:pPr>
            <a:r>
              <a:rPr lang="en-US" sz="1300">
                <a:solidFill>
                  <a:schemeClr val="accent1">
                    <a:lumMod val="50000"/>
                  </a:schemeClr>
                </a:solidFill>
              </a:rPr>
              <a:t>Researchers</a:t>
            </a:r>
          </a:p>
        </p:txBody>
      </p:sp>
      <p:sp>
        <p:nvSpPr>
          <p:cNvPr id="10" name="Arrow: Right 9">
            <a:extLst>
              <a:ext uri="{FF2B5EF4-FFF2-40B4-BE49-F238E27FC236}">
                <a16:creationId xmlns:a16="http://schemas.microsoft.com/office/drawing/2014/main" id="{E34C4920-DA51-851B-1DB3-159221479097}"/>
              </a:ext>
            </a:extLst>
          </p:cNvPr>
          <p:cNvSpPr/>
          <p:nvPr/>
        </p:nvSpPr>
        <p:spPr>
          <a:xfrm rot="3082855">
            <a:off x="6574378" y="4050660"/>
            <a:ext cx="566411" cy="1637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E10B93DF-ACBC-91E9-1D15-F93F9B080FFE}"/>
              </a:ext>
            </a:extLst>
          </p:cNvPr>
          <p:cNvSpPr/>
          <p:nvPr/>
        </p:nvSpPr>
        <p:spPr>
          <a:xfrm rot="7859056">
            <a:off x="10090908" y="3997322"/>
            <a:ext cx="566411" cy="1637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7523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D26CF-C6FE-4BD7-B1D5-FA9A57FCDBA6}"/>
              </a:ext>
            </a:extLst>
          </p:cNvPr>
          <p:cNvSpPr txBox="1"/>
          <p:nvPr/>
        </p:nvSpPr>
        <p:spPr>
          <a:xfrm>
            <a:off x="700644" y="320634"/>
            <a:ext cx="10770920" cy="646331"/>
          </a:xfrm>
          <a:prstGeom prst="rect">
            <a:avLst/>
          </a:prstGeom>
          <a:noFill/>
        </p:spPr>
        <p:txBody>
          <a:bodyPr wrap="square" lIns="91440" tIns="45720" rIns="91440" bIns="45720" rtlCol="0" anchor="t">
            <a:spAutoFit/>
          </a:bodyPr>
          <a:lstStyle/>
          <a:p>
            <a:r>
              <a:rPr lang="en-US" sz="3600" b="1">
                <a:solidFill>
                  <a:schemeClr val="accent1">
                    <a:lumMod val="50000"/>
                  </a:schemeClr>
                </a:solidFill>
              </a:rPr>
              <a:t>Training Topics</a:t>
            </a:r>
            <a:endParaRPr lang="en-US" sz="3600">
              <a:solidFill>
                <a:schemeClr val="accent1">
                  <a:lumMod val="50000"/>
                </a:schemeClr>
              </a:solidFill>
              <a:ea typeface="Calibri"/>
              <a:cs typeface="Calibri"/>
            </a:endParaRPr>
          </a:p>
        </p:txBody>
      </p:sp>
      <p:pic>
        <p:nvPicPr>
          <p:cNvPr id="13" name="Picture 12">
            <a:extLst>
              <a:ext uri="{FF2B5EF4-FFF2-40B4-BE49-F238E27FC236}">
                <a16:creationId xmlns:a16="http://schemas.microsoft.com/office/drawing/2014/main" id="{203F65A5-5E61-9EC0-1934-A5F67722BBAA}"/>
              </a:ext>
            </a:extLst>
          </p:cNvPr>
          <p:cNvPicPr>
            <a:picLocks noChangeAspect="1"/>
          </p:cNvPicPr>
          <p:nvPr/>
        </p:nvPicPr>
        <p:blipFill>
          <a:blip r:embed="rId3"/>
          <a:stretch>
            <a:fillRect/>
          </a:stretch>
        </p:blipFill>
        <p:spPr>
          <a:xfrm>
            <a:off x="9699014" y="239514"/>
            <a:ext cx="2280267" cy="740152"/>
          </a:xfrm>
          <a:prstGeom prst="rect">
            <a:avLst/>
          </a:prstGeom>
        </p:spPr>
      </p:pic>
      <p:sp>
        <p:nvSpPr>
          <p:cNvPr id="3" name="Content Placeholder 2">
            <a:extLst>
              <a:ext uri="{FF2B5EF4-FFF2-40B4-BE49-F238E27FC236}">
                <a16:creationId xmlns:a16="http://schemas.microsoft.com/office/drawing/2014/main" id="{157BAA4C-878C-75B6-67A0-F872AF47B123}"/>
              </a:ext>
            </a:extLst>
          </p:cNvPr>
          <p:cNvSpPr>
            <a:spLocks noGrp="1"/>
          </p:cNvSpPr>
          <p:nvPr>
            <p:ph idx="1"/>
          </p:nvPr>
        </p:nvSpPr>
        <p:spPr>
          <a:xfrm>
            <a:off x="510139" y="1482291"/>
            <a:ext cx="10843661" cy="4694672"/>
          </a:xfrm>
        </p:spPr>
        <p:txBody>
          <a:bodyPr vert="horz" lIns="91440" tIns="45720" rIns="91440" bIns="45720" rtlCol="0" anchor="t">
            <a:normAutofit fontScale="92500" lnSpcReduction="20000"/>
          </a:bodyPr>
          <a:lstStyle/>
          <a:p>
            <a:pPr marL="514350" indent="-514350">
              <a:buFont typeface="+mj-lt"/>
              <a:buAutoNum type="arabicPeriod"/>
            </a:pPr>
            <a:r>
              <a:rPr lang="en-US">
                <a:ea typeface="Calibri"/>
                <a:cs typeface="Calibri"/>
              </a:rPr>
              <a:t>Community-Engaged Scientific Research</a:t>
            </a:r>
          </a:p>
          <a:p>
            <a:pPr marL="514350" indent="-514350">
              <a:buFont typeface="+mj-lt"/>
              <a:buAutoNum type="arabicPeriod"/>
            </a:pPr>
            <a:endParaRPr lang="en-US">
              <a:ea typeface="Calibri"/>
              <a:cs typeface="Calibri"/>
            </a:endParaRPr>
          </a:p>
          <a:p>
            <a:pPr marL="514350" indent="-514350">
              <a:buFont typeface="+mj-lt"/>
              <a:buAutoNum type="arabicPeriod"/>
            </a:pPr>
            <a:r>
              <a:rPr lang="en-US">
                <a:ea typeface="Calibri"/>
                <a:cs typeface="Calibri"/>
              </a:rPr>
              <a:t>History of Scientific Research with People and Rules</a:t>
            </a:r>
          </a:p>
          <a:p>
            <a:pPr marL="514350" indent="-514350">
              <a:buFont typeface="+mj-lt"/>
              <a:buAutoNum type="arabicPeriod"/>
            </a:pPr>
            <a:endParaRPr lang="en-US">
              <a:ea typeface="Calibri"/>
              <a:cs typeface="Calibri"/>
            </a:endParaRPr>
          </a:p>
          <a:p>
            <a:pPr marL="514350" indent="-514350">
              <a:buFont typeface="+mj-lt"/>
              <a:buAutoNum type="arabicPeriod"/>
            </a:pPr>
            <a:r>
              <a:rPr lang="en-US">
                <a:ea typeface="Calibri"/>
                <a:cs typeface="Calibri"/>
              </a:rPr>
              <a:t>Getting People Involved in Research</a:t>
            </a:r>
          </a:p>
          <a:p>
            <a:pPr marL="514350" indent="-514350">
              <a:buFont typeface="+mj-lt"/>
              <a:buAutoNum type="arabicPeriod"/>
            </a:pPr>
            <a:endParaRPr lang="en-US">
              <a:ea typeface="Calibri"/>
              <a:cs typeface="Calibri"/>
            </a:endParaRPr>
          </a:p>
          <a:p>
            <a:pPr marL="514350" indent="-514350">
              <a:buFont typeface="+mj-lt"/>
              <a:buAutoNum type="arabicPeriod"/>
            </a:pPr>
            <a:r>
              <a:rPr lang="en-US">
                <a:ea typeface="Calibri"/>
                <a:cs typeface="Calibri"/>
              </a:rPr>
              <a:t>Keeping Research Participants Safe</a:t>
            </a:r>
          </a:p>
          <a:p>
            <a:pPr marL="514350" indent="-514350">
              <a:buFont typeface="+mj-lt"/>
              <a:buAutoNum type="arabicPeriod"/>
            </a:pPr>
            <a:endParaRPr lang="en-US">
              <a:ea typeface="Calibri"/>
              <a:cs typeface="Calibri"/>
            </a:endParaRPr>
          </a:p>
          <a:p>
            <a:pPr marL="514350" indent="-514350">
              <a:buFont typeface="+mj-lt"/>
              <a:buAutoNum type="arabicPeriod"/>
            </a:pPr>
            <a:r>
              <a:rPr lang="en-US">
                <a:ea typeface="Calibri"/>
                <a:cs typeface="Calibri"/>
              </a:rPr>
              <a:t>Trying out New Treatments, Medicines, and Programs</a:t>
            </a:r>
          </a:p>
          <a:p>
            <a:pPr marL="514350" indent="-514350">
              <a:buFont typeface="+mj-lt"/>
              <a:buAutoNum type="arabicPeriod"/>
            </a:pPr>
            <a:endParaRPr lang="en-US">
              <a:ea typeface="Calibri"/>
              <a:cs typeface="Calibri"/>
            </a:endParaRPr>
          </a:p>
          <a:p>
            <a:pPr marL="514350" indent="-514350">
              <a:buFont typeface="+mj-lt"/>
              <a:buAutoNum type="arabicPeriod"/>
            </a:pPr>
            <a:r>
              <a:rPr lang="en-US">
                <a:ea typeface="Calibri"/>
                <a:cs typeface="Calibri"/>
              </a:rPr>
              <a:t>Community Research Partner Rights</a:t>
            </a:r>
          </a:p>
        </p:txBody>
      </p:sp>
      <p:pic>
        <p:nvPicPr>
          <p:cNvPr id="5" name="Picture 4">
            <a:extLst>
              <a:ext uri="{FF2B5EF4-FFF2-40B4-BE49-F238E27FC236}">
                <a16:creationId xmlns:a16="http://schemas.microsoft.com/office/drawing/2014/main" id="{48D7D370-7320-A314-1F7A-9EA754DA88C0}"/>
              </a:ext>
            </a:extLst>
          </p:cNvPr>
          <p:cNvPicPr>
            <a:picLocks noChangeAspect="1"/>
          </p:cNvPicPr>
          <p:nvPr/>
        </p:nvPicPr>
        <p:blipFill>
          <a:blip r:embed="rId4"/>
          <a:stretch>
            <a:fillRect/>
          </a:stretch>
        </p:blipFill>
        <p:spPr>
          <a:xfrm>
            <a:off x="8750408" y="1195753"/>
            <a:ext cx="3228873" cy="1853921"/>
          </a:xfrm>
          <a:prstGeom prst="rect">
            <a:avLst/>
          </a:prstGeom>
        </p:spPr>
      </p:pic>
      <p:pic>
        <p:nvPicPr>
          <p:cNvPr id="9" name="Picture 8">
            <a:extLst>
              <a:ext uri="{FF2B5EF4-FFF2-40B4-BE49-F238E27FC236}">
                <a16:creationId xmlns:a16="http://schemas.microsoft.com/office/drawing/2014/main" id="{55DAE135-8030-6C46-0633-BE62F681D509}"/>
              </a:ext>
            </a:extLst>
          </p:cNvPr>
          <p:cNvPicPr>
            <a:picLocks noChangeAspect="1"/>
          </p:cNvPicPr>
          <p:nvPr/>
        </p:nvPicPr>
        <p:blipFill>
          <a:blip r:embed="rId5"/>
          <a:stretch>
            <a:fillRect/>
          </a:stretch>
        </p:blipFill>
        <p:spPr>
          <a:xfrm>
            <a:off x="8750408" y="3278462"/>
            <a:ext cx="3228873" cy="1820865"/>
          </a:xfrm>
          <a:prstGeom prst="rect">
            <a:avLst/>
          </a:prstGeom>
        </p:spPr>
      </p:pic>
    </p:spTree>
    <p:extLst>
      <p:ext uri="{BB962C8B-B14F-4D97-AF65-F5344CB8AC3E}">
        <p14:creationId xmlns:p14="http://schemas.microsoft.com/office/powerpoint/2010/main" val="1176260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EDD30F-C6B4-9832-9BE6-22AA527EAB7E}"/>
              </a:ext>
            </a:extLst>
          </p:cNvPr>
          <p:cNvSpPr>
            <a:spLocks noGrp="1"/>
          </p:cNvSpPr>
          <p:nvPr>
            <p:ph type="title"/>
          </p:nvPr>
        </p:nvSpPr>
        <p:spPr>
          <a:xfrm>
            <a:off x="713235" y="-114784"/>
            <a:ext cx="10515600" cy="1325563"/>
          </a:xfrm>
        </p:spPr>
        <p:txBody>
          <a:bodyPr>
            <a:normAutofit/>
          </a:bodyPr>
          <a:lstStyle/>
          <a:p>
            <a:r>
              <a:rPr lang="en-US" sz="4000" b="1">
                <a:solidFill>
                  <a:schemeClr val="accent1">
                    <a:lumMod val="50000"/>
                  </a:schemeClr>
                </a:solidFill>
              </a:rPr>
              <a:t>Training Comparison </a:t>
            </a:r>
          </a:p>
        </p:txBody>
      </p:sp>
      <p:sp>
        <p:nvSpPr>
          <p:cNvPr id="2" name="Slide Number Placeholder 1">
            <a:extLst>
              <a:ext uri="{FF2B5EF4-FFF2-40B4-BE49-F238E27FC236}">
                <a16:creationId xmlns:a16="http://schemas.microsoft.com/office/drawing/2014/main" id="{BCD8E591-BB45-1142-C1C4-0D62B56D644D}"/>
              </a:ext>
            </a:extLst>
          </p:cNvPr>
          <p:cNvSpPr>
            <a:spLocks noGrp="1"/>
          </p:cNvSpPr>
          <p:nvPr>
            <p:ph type="sldNum" sz="quarter" idx="12"/>
          </p:nvPr>
        </p:nvSpPr>
        <p:spPr/>
        <p:txBody>
          <a:bodyPr/>
          <a:lstStyle/>
          <a:p>
            <a:fld id="{15CEE3E3-8F3D-4C04-9B46-495023E38D6F}" type="slidenum">
              <a:rPr lang="en-US" smtClean="0"/>
              <a:t>9</a:t>
            </a:fld>
            <a:endParaRPr lang="en-US"/>
          </a:p>
        </p:txBody>
      </p:sp>
      <p:pic>
        <p:nvPicPr>
          <p:cNvPr id="5" name="Picture 4">
            <a:extLst>
              <a:ext uri="{FF2B5EF4-FFF2-40B4-BE49-F238E27FC236}">
                <a16:creationId xmlns:a16="http://schemas.microsoft.com/office/drawing/2014/main" id="{28EC6CF4-7ABA-1EF4-9295-BDB024689694}"/>
              </a:ext>
            </a:extLst>
          </p:cNvPr>
          <p:cNvPicPr>
            <a:picLocks noChangeAspect="1"/>
          </p:cNvPicPr>
          <p:nvPr/>
        </p:nvPicPr>
        <p:blipFill>
          <a:blip r:embed="rId3"/>
          <a:stretch>
            <a:fillRect/>
          </a:stretch>
        </p:blipFill>
        <p:spPr>
          <a:xfrm>
            <a:off x="9745871" y="136525"/>
            <a:ext cx="2280267" cy="740152"/>
          </a:xfrm>
          <a:prstGeom prst="rect">
            <a:avLst/>
          </a:prstGeom>
        </p:spPr>
      </p:pic>
      <p:pic>
        <p:nvPicPr>
          <p:cNvPr id="10" name="Picture 9">
            <a:extLst>
              <a:ext uri="{FF2B5EF4-FFF2-40B4-BE49-F238E27FC236}">
                <a16:creationId xmlns:a16="http://schemas.microsoft.com/office/drawing/2014/main" id="{C730A603-99BA-3616-A379-48D69E3155AC}"/>
              </a:ext>
            </a:extLst>
          </p:cNvPr>
          <p:cNvPicPr>
            <a:picLocks noChangeAspect="1"/>
          </p:cNvPicPr>
          <p:nvPr/>
        </p:nvPicPr>
        <p:blipFill>
          <a:blip r:embed="rId4"/>
          <a:stretch>
            <a:fillRect/>
          </a:stretch>
        </p:blipFill>
        <p:spPr>
          <a:xfrm>
            <a:off x="6376051" y="932623"/>
            <a:ext cx="5572903" cy="5925377"/>
          </a:xfrm>
          <a:prstGeom prst="rect">
            <a:avLst/>
          </a:prstGeom>
        </p:spPr>
      </p:pic>
      <p:pic>
        <p:nvPicPr>
          <p:cNvPr id="12" name="Picture 11">
            <a:extLst>
              <a:ext uri="{FF2B5EF4-FFF2-40B4-BE49-F238E27FC236}">
                <a16:creationId xmlns:a16="http://schemas.microsoft.com/office/drawing/2014/main" id="{6B732D31-947D-2147-6468-EB0F72BB5BCE}"/>
              </a:ext>
            </a:extLst>
          </p:cNvPr>
          <p:cNvPicPr>
            <a:picLocks noChangeAspect="1"/>
          </p:cNvPicPr>
          <p:nvPr/>
        </p:nvPicPr>
        <p:blipFill>
          <a:blip r:embed="rId5"/>
          <a:stretch>
            <a:fillRect/>
          </a:stretch>
        </p:blipFill>
        <p:spPr>
          <a:xfrm>
            <a:off x="513571" y="979666"/>
            <a:ext cx="5582429" cy="5677692"/>
          </a:xfrm>
          <a:prstGeom prst="rect">
            <a:avLst/>
          </a:prstGeom>
        </p:spPr>
      </p:pic>
    </p:spTree>
    <p:extLst>
      <p:ext uri="{BB962C8B-B14F-4D97-AF65-F5344CB8AC3E}">
        <p14:creationId xmlns:p14="http://schemas.microsoft.com/office/powerpoint/2010/main" val="3337719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D26CF-C6FE-4BD7-B1D5-FA9A57FCDBA6}"/>
              </a:ext>
            </a:extLst>
          </p:cNvPr>
          <p:cNvSpPr txBox="1"/>
          <p:nvPr/>
        </p:nvSpPr>
        <p:spPr>
          <a:xfrm>
            <a:off x="700644" y="320634"/>
            <a:ext cx="10770920" cy="707886"/>
          </a:xfrm>
          <a:prstGeom prst="rect">
            <a:avLst/>
          </a:prstGeom>
          <a:noFill/>
        </p:spPr>
        <p:txBody>
          <a:bodyPr wrap="square" lIns="91440" tIns="45720" rIns="91440" bIns="45720" rtlCol="0" anchor="t">
            <a:spAutoFit/>
          </a:bodyPr>
          <a:lstStyle/>
          <a:p>
            <a:r>
              <a:rPr lang="en-US" sz="4000" b="1">
                <a:solidFill>
                  <a:schemeClr val="accent1">
                    <a:lumMod val="50000"/>
                  </a:schemeClr>
                </a:solidFill>
              </a:rPr>
              <a:t>Training Materials and Certification</a:t>
            </a:r>
            <a:endParaRPr lang="en-US" sz="4000">
              <a:solidFill>
                <a:schemeClr val="accent1">
                  <a:lumMod val="50000"/>
                </a:schemeClr>
              </a:solidFill>
              <a:cs typeface="Calibri"/>
            </a:endParaRPr>
          </a:p>
        </p:txBody>
      </p:sp>
      <p:pic>
        <p:nvPicPr>
          <p:cNvPr id="5" name="Picture 4">
            <a:extLst>
              <a:ext uri="{FF2B5EF4-FFF2-40B4-BE49-F238E27FC236}">
                <a16:creationId xmlns:a16="http://schemas.microsoft.com/office/drawing/2014/main" id="{778A5C70-3D45-C625-E6B2-4AB898D14F69}"/>
              </a:ext>
            </a:extLst>
          </p:cNvPr>
          <p:cNvPicPr>
            <a:picLocks noChangeAspect="1"/>
          </p:cNvPicPr>
          <p:nvPr/>
        </p:nvPicPr>
        <p:blipFill>
          <a:blip r:embed="rId3"/>
          <a:stretch>
            <a:fillRect/>
          </a:stretch>
        </p:blipFill>
        <p:spPr>
          <a:xfrm>
            <a:off x="9699014" y="239514"/>
            <a:ext cx="2280267" cy="740152"/>
          </a:xfrm>
          <a:prstGeom prst="rect">
            <a:avLst/>
          </a:prstGeom>
        </p:spPr>
      </p:pic>
      <p:sp>
        <p:nvSpPr>
          <p:cNvPr id="2" name="TextBox 1">
            <a:extLst>
              <a:ext uri="{FF2B5EF4-FFF2-40B4-BE49-F238E27FC236}">
                <a16:creationId xmlns:a16="http://schemas.microsoft.com/office/drawing/2014/main" id="{79E3AADA-B386-8DA7-BA36-07EBD04970E0}"/>
              </a:ext>
            </a:extLst>
          </p:cNvPr>
          <p:cNvSpPr txBox="1"/>
          <p:nvPr/>
        </p:nvSpPr>
        <p:spPr>
          <a:xfrm>
            <a:off x="391366" y="1447835"/>
            <a:ext cx="5075783" cy="4893647"/>
          </a:xfrm>
          <a:prstGeom prst="rect">
            <a:avLst/>
          </a:prstGeom>
          <a:noFill/>
          <a:ln>
            <a:solidFill>
              <a:schemeClr val="accent1"/>
            </a:solidFill>
          </a:ln>
        </p:spPr>
        <p:txBody>
          <a:bodyPr wrap="square" rtlCol="0">
            <a:spAutoFit/>
          </a:bodyPr>
          <a:lstStyle/>
          <a:p>
            <a:pPr marL="342900" indent="-342900">
              <a:buFont typeface="Arial" panose="020B0604020202020204" pitchFamily="34" charset="0"/>
              <a:buChar char="•"/>
            </a:pPr>
            <a:r>
              <a:rPr lang="en-US" sz="2400"/>
              <a:t>Didactic Training</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Main Ideas</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Discussion Questions</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Putting in into Action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Research Words</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Community Research Partner Rights and Responsibilities</a:t>
            </a:r>
          </a:p>
          <a:p>
            <a:pPr marL="342900" indent="-342900">
              <a:buFont typeface="Arial" panose="020B0604020202020204" pitchFamily="34" charset="0"/>
              <a:buChar char="•"/>
            </a:pPr>
            <a:endParaRPr lang="en-US" sz="2400"/>
          </a:p>
        </p:txBody>
      </p:sp>
      <p:pic>
        <p:nvPicPr>
          <p:cNvPr id="3" name="Picture 2" descr="A certificate of completion with a blue border&#10;&#10;Description automatically generated">
            <a:extLst>
              <a:ext uri="{FF2B5EF4-FFF2-40B4-BE49-F238E27FC236}">
                <a16:creationId xmlns:a16="http://schemas.microsoft.com/office/drawing/2014/main" id="{5BD35892-AA51-DDE1-2CE3-0816670AC2E2}"/>
              </a:ext>
            </a:extLst>
          </p:cNvPr>
          <p:cNvPicPr>
            <a:picLocks noChangeAspect="1"/>
          </p:cNvPicPr>
          <p:nvPr/>
        </p:nvPicPr>
        <p:blipFill rotWithShape="1">
          <a:blip r:embed="rId4"/>
          <a:srcRect/>
          <a:stretch/>
        </p:blipFill>
        <p:spPr>
          <a:xfrm>
            <a:off x="6100631" y="1883761"/>
            <a:ext cx="5700003" cy="4021794"/>
          </a:xfrm>
          <a:prstGeom prst="rect">
            <a:avLst/>
          </a:prstGeom>
        </p:spPr>
      </p:pic>
    </p:spTree>
    <p:extLst>
      <p:ext uri="{BB962C8B-B14F-4D97-AF65-F5344CB8AC3E}">
        <p14:creationId xmlns:p14="http://schemas.microsoft.com/office/powerpoint/2010/main" val="123543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B5C6-99E2-5EDB-6847-81EB942A4DB1}"/>
              </a:ext>
            </a:extLst>
          </p:cNvPr>
          <p:cNvSpPr>
            <a:spLocks noGrp="1"/>
          </p:cNvSpPr>
          <p:nvPr>
            <p:ph type="title"/>
          </p:nvPr>
        </p:nvSpPr>
        <p:spPr>
          <a:xfrm>
            <a:off x="838200" y="-21241"/>
            <a:ext cx="10515600" cy="1325563"/>
          </a:xfrm>
        </p:spPr>
        <p:txBody>
          <a:bodyPr>
            <a:normAutofit/>
          </a:bodyPr>
          <a:lstStyle/>
          <a:p>
            <a:r>
              <a:rPr lang="en-US" sz="4000" b="1">
                <a:solidFill>
                  <a:schemeClr val="accent1">
                    <a:lumMod val="50000"/>
                  </a:schemeClr>
                </a:solidFill>
                <a:latin typeface="+mn-lt"/>
                <a:ea typeface="Calibri Light"/>
                <a:cs typeface="Calibri Light"/>
              </a:rPr>
              <a:t>IRB Approval</a:t>
            </a:r>
          </a:p>
        </p:txBody>
      </p:sp>
      <p:sp>
        <p:nvSpPr>
          <p:cNvPr id="3" name="Content Placeholder 2">
            <a:extLst>
              <a:ext uri="{FF2B5EF4-FFF2-40B4-BE49-F238E27FC236}">
                <a16:creationId xmlns:a16="http://schemas.microsoft.com/office/drawing/2014/main" id="{4E154476-2FF3-AEBD-C92A-09A6E910AEAC}"/>
              </a:ext>
            </a:extLst>
          </p:cNvPr>
          <p:cNvSpPr>
            <a:spLocks noGrp="1"/>
          </p:cNvSpPr>
          <p:nvPr>
            <p:ph idx="1"/>
          </p:nvPr>
        </p:nvSpPr>
        <p:spPr>
          <a:xfrm>
            <a:off x="523875" y="772759"/>
            <a:ext cx="10829925" cy="1918292"/>
          </a:xfrm>
        </p:spPr>
        <p:txBody>
          <a:bodyPr vert="horz" lIns="91440" tIns="45720" rIns="91440" bIns="45720" rtlCol="0" anchor="t">
            <a:normAutofit/>
          </a:bodyPr>
          <a:lstStyle/>
          <a:p>
            <a:pPr marL="0" indent="0">
              <a:buNone/>
            </a:pPr>
            <a:endParaRPr lang="en-US">
              <a:ea typeface="Calibri"/>
              <a:cs typeface="Calibri"/>
            </a:endParaRPr>
          </a:p>
          <a:p>
            <a:pPr marL="0" indent="0">
              <a:buNone/>
            </a:pPr>
            <a:r>
              <a:rPr lang="en-US">
                <a:ea typeface="Calibri"/>
                <a:cs typeface="Calibri"/>
              </a:rPr>
              <a:t>Research Ethics for All can be approved for a single IRB protocol or an available research ethics education program for community research partners at your university</a:t>
            </a:r>
          </a:p>
        </p:txBody>
      </p:sp>
      <p:sp>
        <p:nvSpPr>
          <p:cNvPr id="4" name="Slide Number Placeholder 3">
            <a:extLst>
              <a:ext uri="{FF2B5EF4-FFF2-40B4-BE49-F238E27FC236}">
                <a16:creationId xmlns:a16="http://schemas.microsoft.com/office/drawing/2014/main" id="{760D4846-C577-5C01-794E-233479B44A38}"/>
              </a:ext>
            </a:extLst>
          </p:cNvPr>
          <p:cNvSpPr>
            <a:spLocks noGrp="1"/>
          </p:cNvSpPr>
          <p:nvPr>
            <p:ph type="sldNum" sz="quarter" idx="12"/>
          </p:nvPr>
        </p:nvSpPr>
        <p:spPr>
          <a:xfrm>
            <a:off x="8699500" y="5490176"/>
            <a:ext cx="2743200" cy="365125"/>
          </a:xfrm>
        </p:spPr>
        <p:txBody>
          <a:bodyPr/>
          <a:lstStyle/>
          <a:p>
            <a:fld id="{15CEE3E3-8F3D-4C04-9B46-495023E38D6F}" type="slidenum">
              <a:rPr lang="en-US" smtClean="0"/>
              <a:pPr/>
              <a:t>11</a:t>
            </a:fld>
            <a:endParaRPr lang="en-US"/>
          </a:p>
        </p:txBody>
      </p:sp>
      <p:pic>
        <p:nvPicPr>
          <p:cNvPr id="5" name="Picture 4">
            <a:extLst>
              <a:ext uri="{FF2B5EF4-FFF2-40B4-BE49-F238E27FC236}">
                <a16:creationId xmlns:a16="http://schemas.microsoft.com/office/drawing/2014/main" id="{39EC5D7F-6FFA-80D5-D194-4A075DA9E8CB}"/>
              </a:ext>
            </a:extLst>
          </p:cNvPr>
          <p:cNvPicPr>
            <a:picLocks noChangeAspect="1"/>
          </p:cNvPicPr>
          <p:nvPr/>
        </p:nvPicPr>
        <p:blipFill>
          <a:blip r:embed="rId2"/>
          <a:stretch>
            <a:fillRect/>
          </a:stretch>
        </p:blipFill>
        <p:spPr>
          <a:xfrm>
            <a:off x="9699014" y="239514"/>
            <a:ext cx="2280267" cy="740152"/>
          </a:xfrm>
          <a:prstGeom prst="rect">
            <a:avLst/>
          </a:prstGeom>
        </p:spPr>
      </p:pic>
      <p:pic>
        <p:nvPicPr>
          <p:cNvPr id="2056" name="Picture 8" descr="Cincinnati Children's Hospital &amp; ADC — Avondale Development Corporation">
            <a:extLst>
              <a:ext uri="{FF2B5EF4-FFF2-40B4-BE49-F238E27FC236}">
                <a16:creationId xmlns:a16="http://schemas.microsoft.com/office/drawing/2014/main" id="{FBC19BBB-D2B0-23CA-3F77-66311D981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363" y="3835487"/>
            <a:ext cx="2693649" cy="141416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olumbia University logo transparent PNG - StickPNG">
            <a:extLst>
              <a:ext uri="{FF2B5EF4-FFF2-40B4-BE49-F238E27FC236}">
                <a16:creationId xmlns:a16="http://schemas.microsoft.com/office/drawing/2014/main" id="{2517A8B4-E302-24DA-4ACD-1B2CB9516D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8273" y="3711531"/>
            <a:ext cx="1665816" cy="166581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UC Logo - University of Cincinnati | 01 - PNG Logo Vector Brand Downloads  (SVG, EPS)">
            <a:extLst>
              <a:ext uri="{FF2B5EF4-FFF2-40B4-BE49-F238E27FC236}">
                <a16:creationId xmlns:a16="http://schemas.microsoft.com/office/drawing/2014/main" id="{05DAE7BA-AC5A-D164-DA92-C0B3BB2896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2090" y="3954329"/>
            <a:ext cx="1665816" cy="124936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137EBAB6-0951-2709-01FF-4F2B4D3CEF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04133" y="3876600"/>
            <a:ext cx="2412042" cy="1249362"/>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Temple University Logo, symbol, meaning, history, PNG, brand">
            <a:extLst>
              <a:ext uri="{FF2B5EF4-FFF2-40B4-BE49-F238E27FC236}">
                <a16:creationId xmlns:a16="http://schemas.microsoft.com/office/drawing/2014/main" id="{D891C6D5-0AEA-6CE4-800E-C171113981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875" y="2691051"/>
            <a:ext cx="2356558" cy="1325563"/>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7DB63998-CEC0-91B5-9E2F-F83A9D397A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16034" y="5490176"/>
            <a:ext cx="3577928" cy="894482"/>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OHSU selects health system chief executive officer ...">
            <a:extLst>
              <a:ext uri="{FF2B5EF4-FFF2-40B4-BE49-F238E27FC236}">
                <a16:creationId xmlns:a16="http://schemas.microsoft.com/office/drawing/2014/main" id="{87A59B31-DD18-4388-9E6F-3C6F72FD960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0478" t="3215" r="29210"/>
          <a:stretch>
            <a:fillRect/>
          </a:stretch>
        </p:blipFill>
        <p:spPr bwMode="auto">
          <a:xfrm>
            <a:off x="2783729" y="2399963"/>
            <a:ext cx="1227323" cy="2103391"/>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Syracuse University Logo, symbol, meaning, history, PNG, brand">
            <a:extLst>
              <a:ext uri="{FF2B5EF4-FFF2-40B4-BE49-F238E27FC236}">
                <a16:creationId xmlns:a16="http://schemas.microsoft.com/office/drawing/2014/main" id="{BD6740B7-1410-473F-D438-9BC0BDEE9DE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7795" y="2723769"/>
            <a:ext cx="2356557" cy="1325563"/>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a:extLst>
              <a:ext uri="{FF2B5EF4-FFF2-40B4-BE49-F238E27FC236}">
                <a16:creationId xmlns:a16="http://schemas.microsoft.com/office/drawing/2014/main" id="{32AF14C3-5412-C017-C1EA-4E1021FF9D6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46616" y="2674071"/>
            <a:ext cx="3913404" cy="1037460"/>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Boston University Logo (BU Logo), symbol, meaning, history ...">
            <a:extLst>
              <a:ext uri="{FF2B5EF4-FFF2-40B4-BE49-F238E27FC236}">
                <a16:creationId xmlns:a16="http://schemas.microsoft.com/office/drawing/2014/main" id="{69BBE974-40F6-4416-FEA7-299BFFD6F41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80242" y="5203691"/>
            <a:ext cx="2781608" cy="1564655"/>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University of Wisconsin logo and symbol, meaning, history, PNG">
            <a:extLst>
              <a:ext uri="{FF2B5EF4-FFF2-40B4-BE49-F238E27FC236}">
                <a16:creationId xmlns:a16="http://schemas.microsoft.com/office/drawing/2014/main" id="{520F1C1F-2849-9455-CD9D-4247EB9059D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984" y="5169120"/>
            <a:ext cx="2180556" cy="1338258"/>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descr="UMass Boston">
            <a:extLst>
              <a:ext uri="{FF2B5EF4-FFF2-40B4-BE49-F238E27FC236}">
                <a16:creationId xmlns:a16="http://schemas.microsoft.com/office/drawing/2014/main" id="{6A37B4D1-ACD5-4BE4-8FE8-EDF83ABD4D3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r="5219"/>
          <a:stretch>
            <a:fillRect/>
          </a:stretch>
        </p:blipFill>
        <p:spPr bwMode="auto">
          <a:xfrm>
            <a:off x="9204133" y="5310592"/>
            <a:ext cx="2912883" cy="1249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790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D26CF-C6FE-4BD7-B1D5-FA9A57FCDBA6}"/>
              </a:ext>
            </a:extLst>
          </p:cNvPr>
          <p:cNvSpPr txBox="1"/>
          <p:nvPr/>
        </p:nvSpPr>
        <p:spPr>
          <a:xfrm>
            <a:off x="700644" y="366259"/>
            <a:ext cx="7026036" cy="707886"/>
          </a:xfrm>
          <a:prstGeom prst="rect">
            <a:avLst/>
          </a:prstGeom>
          <a:noFill/>
        </p:spPr>
        <p:txBody>
          <a:bodyPr wrap="square" lIns="91440" tIns="45720" rIns="91440" bIns="45720" rtlCol="0" anchor="t">
            <a:spAutoFit/>
          </a:bodyPr>
          <a:lstStyle/>
          <a:p>
            <a:r>
              <a:rPr lang="en-US" sz="4000" b="1">
                <a:solidFill>
                  <a:schemeClr val="accent1">
                    <a:lumMod val="50000"/>
                  </a:schemeClr>
                </a:solidFill>
              </a:rPr>
              <a:t>Access Research Ethics for All</a:t>
            </a:r>
            <a:endParaRPr lang="en-US" sz="4000">
              <a:solidFill>
                <a:schemeClr val="accent1">
                  <a:lumMod val="50000"/>
                </a:schemeClr>
              </a:solidFill>
            </a:endParaRPr>
          </a:p>
        </p:txBody>
      </p:sp>
      <p:pic>
        <p:nvPicPr>
          <p:cNvPr id="7" name="Picture 6">
            <a:extLst>
              <a:ext uri="{FF2B5EF4-FFF2-40B4-BE49-F238E27FC236}">
                <a16:creationId xmlns:a16="http://schemas.microsoft.com/office/drawing/2014/main" id="{51B52676-E7D5-45C1-C42A-FAADD9D062C4}"/>
              </a:ext>
            </a:extLst>
          </p:cNvPr>
          <p:cNvPicPr>
            <a:picLocks noChangeAspect="1"/>
          </p:cNvPicPr>
          <p:nvPr/>
        </p:nvPicPr>
        <p:blipFill>
          <a:blip r:embed="rId3"/>
          <a:stretch>
            <a:fillRect/>
          </a:stretch>
        </p:blipFill>
        <p:spPr>
          <a:xfrm>
            <a:off x="9699014" y="239514"/>
            <a:ext cx="2280267" cy="740152"/>
          </a:xfrm>
          <a:prstGeom prst="rect">
            <a:avLst/>
          </a:prstGeom>
        </p:spPr>
      </p:pic>
      <p:pic>
        <p:nvPicPr>
          <p:cNvPr id="9" name="Picture 8">
            <a:extLst>
              <a:ext uri="{FF2B5EF4-FFF2-40B4-BE49-F238E27FC236}">
                <a16:creationId xmlns:a16="http://schemas.microsoft.com/office/drawing/2014/main" id="{3B3D5728-2247-81DA-5072-289DB6E3BEE4}"/>
              </a:ext>
            </a:extLst>
          </p:cNvPr>
          <p:cNvPicPr>
            <a:picLocks noChangeAspect="1"/>
          </p:cNvPicPr>
          <p:nvPr/>
        </p:nvPicPr>
        <p:blipFill>
          <a:blip r:embed="rId4"/>
          <a:srcRect t="11813" b="57910"/>
          <a:stretch>
            <a:fillRect/>
          </a:stretch>
        </p:blipFill>
        <p:spPr>
          <a:xfrm>
            <a:off x="1203846" y="1807383"/>
            <a:ext cx="3667637" cy="856649"/>
          </a:xfrm>
          <a:prstGeom prst="rect">
            <a:avLst/>
          </a:prstGeom>
        </p:spPr>
      </p:pic>
      <p:sp>
        <p:nvSpPr>
          <p:cNvPr id="5" name="TextBox 4">
            <a:extLst>
              <a:ext uri="{FF2B5EF4-FFF2-40B4-BE49-F238E27FC236}">
                <a16:creationId xmlns:a16="http://schemas.microsoft.com/office/drawing/2014/main" id="{6AB2FC43-4688-AD44-73EE-0EBC31B1DDAD}"/>
              </a:ext>
            </a:extLst>
          </p:cNvPr>
          <p:cNvSpPr txBox="1"/>
          <p:nvPr/>
        </p:nvSpPr>
        <p:spPr>
          <a:xfrm>
            <a:off x="6560123" y="1905506"/>
            <a:ext cx="5498527" cy="4154984"/>
          </a:xfrm>
          <a:prstGeom prst="rect">
            <a:avLst/>
          </a:prstGeom>
          <a:noFill/>
        </p:spPr>
        <p:txBody>
          <a:bodyPr wrap="square" lIns="91440" tIns="45720" rIns="91440" bIns="45720" rtlCol="0" anchor="t">
            <a:spAutoFit/>
          </a:bodyPr>
          <a:lstStyle/>
          <a:p>
            <a:pPr lvl="0" defTabSz="914400">
              <a:defRPr/>
            </a:pPr>
            <a:r>
              <a:rPr lang="en-US" sz="2400">
                <a:ea typeface="Calibri" panose="020F0502020204030204" pitchFamily="34" charset="0"/>
                <a:cs typeface="Calibri"/>
                <a:hlinkClick r:id="rId5"/>
              </a:rPr>
              <a:t>www.re4all.org</a:t>
            </a:r>
            <a:r>
              <a:rPr lang="en-US" sz="2400">
                <a:ea typeface="Calibri" panose="020F0502020204030204" pitchFamily="34" charset="0"/>
                <a:cs typeface="Calibri"/>
              </a:rPr>
              <a:t> </a:t>
            </a:r>
          </a:p>
          <a:p>
            <a:pPr lvl="0" defTabSz="914400">
              <a:defRPr/>
            </a:pPr>
            <a:endParaRPr lang="en-US" sz="2400">
              <a:ea typeface="Calibri" panose="020F0502020204030204" pitchFamily="34" charset="0"/>
              <a:cs typeface="Calibri"/>
            </a:endParaRPr>
          </a:p>
          <a:p>
            <a:pPr lvl="0" defTabSz="914400">
              <a:defRPr/>
            </a:pPr>
            <a:r>
              <a:rPr lang="en-US" sz="2400" u="sng">
                <a:solidFill>
                  <a:schemeClr val="accent1"/>
                </a:solidFill>
                <a:ea typeface="Calibri" panose="020F0502020204030204" pitchFamily="34" charset="0"/>
                <a:cs typeface="Calibri"/>
              </a:rPr>
              <a:t>re4all@syr.edu</a:t>
            </a:r>
          </a:p>
          <a:p>
            <a:pPr lvl="0" defTabSz="914400">
              <a:defRPr/>
            </a:pPr>
            <a:endParaRPr lang="en-US" sz="2400">
              <a:solidFill>
                <a:prstClr val="black"/>
              </a:solidFill>
              <a:ea typeface="Calibri" panose="020F0502020204030204" pitchFamily="34" charset="0"/>
              <a:cs typeface="Calibri"/>
            </a:endParaRPr>
          </a:p>
          <a:p>
            <a:pPr lvl="0" defTabSz="914400">
              <a:defRPr/>
            </a:pPr>
            <a:r>
              <a:rPr lang="en-US" sz="2400">
                <a:solidFill>
                  <a:prstClr val="black"/>
                </a:solidFill>
                <a:ea typeface="Calibri" panose="020F0502020204030204" pitchFamily="34" charset="0"/>
                <a:cs typeface="Calibri"/>
              </a:rPr>
              <a:t>Katie McDonald: </a:t>
            </a:r>
            <a:r>
              <a:rPr lang="en-US" sz="2400">
                <a:solidFill>
                  <a:prstClr val="black"/>
                </a:solidFill>
                <a:ea typeface="Calibri" panose="020F0502020204030204" pitchFamily="34" charset="0"/>
                <a:cs typeface="Calibri"/>
                <a:hlinkClick r:id="rId6"/>
              </a:rPr>
              <a:t>kemcdona@syr.edu</a:t>
            </a:r>
            <a:endParaRPr lang="en-US" sz="2400">
              <a:solidFill>
                <a:prstClr val="black"/>
              </a:solidFill>
              <a:ea typeface="Calibri" panose="020F0502020204030204" pitchFamily="34" charset="0"/>
              <a:cs typeface="Calibri"/>
            </a:endParaRPr>
          </a:p>
          <a:p>
            <a:pPr lvl="0" defTabSz="914400">
              <a:defRPr/>
            </a:pPr>
            <a:endParaRPr lang="en-US" sz="2400">
              <a:solidFill>
                <a:prstClr val="black"/>
              </a:solidFill>
              <a:ea typeface="Calibri" panose="020F0502020204030204" pitchFamily="34" charset="0"/>
              <a:cs typeface="Calibri"/>
            </a:endParaRPr>
          </a:p>
          <a:p>
            <a:pPr lvl="0" defTabSz="914400">
              <a:defRPr/>
            </a:pPr>
            <a:r>
              <a:rPr lang="en-US" sz="2400">
                <a:solidFill>
                  <a:prstClr val="black"/>
                </a:solidFill>
                <a:ea typeface="Calibri" panose="020F0502020204030204" pitchFamily="34" charset="0"/>
                <a:cs typeface="Calibri"/>
              </a:rPr>
              <a:t>Ariel Schwartz: </a:t>
            </a:r>
            <a:r>
              <a:rPr lang="en-US" sz="2400">
                <a:solidFill>
                  <a:prstClr val="black"/>
                </a:solidFill>
                <a:ea typeface="Calibri" panose="020F0502020204030204" pitchFamily="34" charset="0"/>
                <a:cs typeface="Calibri"/>
                <a:hlinkClick r:id="rId7"/>
              </a:rPr>
              <a:t>ariel.schwartz@unh.edu</a:t>
            </a:r>
            <a:r>
              <a:rPr lang="en-US" sz="2400">
                <a:solidFill>
                  <a:prstClr val="black"/>
                </a:solidFill>
                <a:ea typeface="Calibri" panose="020F0502020204030204" pitchFamily="34" charset="0"/>
                <a:cs typeface="Calibri"/>
              </a:rPr>
              <a:t> </a:t>
            </a:r>
          </a:p>
          <a:p>
            <a:endParaRPr lang="en-US" sz="2400" b="1">
              <a:latin typeface="Calibri"/>
              <a:ea typeface="Calibri" panose="020F0502020204030204" pitchFamily="34" charset="0"/>
              <a:cs typeface="Calibri"/>
            </a:endParaRPr>
          </a:p>
          <a:p>
            <a:r>
              <a:rPr lang="en-US" sz="2400">
                <a:latin typeface="Calibri"/>
                <a:ea typeface="Calibri"/>
                <a:cs typeface="Calibri"/>
              </a:rPr>
              <a:t>Research Ethics for All is also available via </a:t>
            </a:r>
            <a:r>
              <a:rPr lang="en-US" sz="2400" b="1">
                <a:latin typeface="Calibri"/>
                <a:ea typeface="Calibri"/>
                <a:cs typeface="Calibri"/>
              </a:rPr>
              <a:t>CITI </a:t>
            </a:r>
            <a:r>
              <a:rPr lang="en-US" sz="2400">
                <a:latin typeface="Calibri"/>
                <a:ea typeface="Calibri"/>
                <a:cs typeface="Calibri"/>
              </a:rPr>
              <a:t>with the Human Subjects Research package</a:t>
            </a:r>
          </a:p>
        </p:txBody>
      </p:sp>
      <p:pic>
        <p:nvPicPr>
          <p:cNvPr id="11" name="Picture 10">
            <a:extLst>
              <a:ext uri="{FF2B5EF4-FFF2-40B4-BE49-F238E27FC236}">
                <a16:creationId xmlns:a16="http://schemas.microsoft.com/office/drawing/2014/main" id="{CE9A05CF-CC0B-2A7E-C2C2-B6E804F8EF9F}"/>
              </a:ext>
            </a:extLst>
          </p:cNvPr>
          <p:cNvPicPr>
            <a:picLocks noChangeAspect="1"/>
          </p:cNvPicPr>
          <p:nvPr/>
        </p:nvPicPr>
        <p:blipFill>
          <a:blip r:embed="rId8"/>
          <a:stretch>
            <a:fillRect/>
          </a:stretch>
        </p:blipFill>
        <p:spPr>
          <a:xfrm>
            <a:off x="234215" y="3011384"/>
            <a:ext cx="5861785" cy="2658470"/>
          </a:xfrm>
          <a:prstGeom prst="rect">
            <a:avLst/>
          </a:prstGeom>
        </p:spPr>
      </p:pic>
      <p:pic>
        <p:nvPicPr>
          <p:cNvPr id="2" name="Picture 1" descr="A qr code on a white background&#10;&#10;Description automatically generated">
            <a:extLst>
              <a:ext uri="{FF2B5EF4-FFF2-40B4-BE49-F238E27FC236}">
                <a16:creationId xmlns:a16="http://schemas.microsoft.com/office/drawing/2014/main" id="{D2D53106-4145-99F4-5220-9C2B0AF544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54468" y="1807383"/>
            <a:ext cx="1565188" cy="1565188"/>
          </a:xfrm>
          <a:prstGeom prst="rect">
            <a:avLst/>
          </a:prstGeom>
        </p:spPr>
      </p:pic>
    </p:spTree>
    <p:extLst>
      <p:ext uri="{BB962C8B-B14F-4D97-AF65-F5344CB8AC3E}">
        <p14:creationId xmlns:p14="http://schemas.microsoft.com/office/powerpoint/2010/main" val="117974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9nunb3e6racfg9n7kqi4fipxw1tan2"/>
</p:tagLst>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584237B12457438D6ABF513259E1B2" ma:contentTypeVersion="10" ma:contentTypeDescription="Create a new document." ma:contentTypeScope="" ma:versionID="b3279f4c980665d7b42d263f06671583">
  <xsd:schema xmlns:xsd="http://www.w3.org/2001/XMLSchema" xmlns:xs="http://www.w3.org/2001/XMLSchema" xmlns:p="http://schemas.microsoft.com/office/2006/metadata/properties" xmlns:ns2="41c14489-8e6d-4df8-8eca-515a0c5c7223" xmlns:ns3="f7247162-6a2c-4da5-8988-35d3aaefd794" targetNamespace="http://schemas.microsoft.com/office/2006/metadata/properties" ma:root="true" ma:fieldsID="e0a917caf9768da86a1eab610fa22430" ns2:_="" ns3:_="">
    <xsd:import namespace="41c14489-8e6d-4df8-8eca-515a0c5c7223"/>
    <xsd:import namespace="f7247162-6a2c-4da5-8988-35d3aaefd79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c14489-8e6d-4df8-8eca-515a0c5c72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247162-6a2c-4da5-8988-35d3aaefd79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2f3771cf-1a83-47b5-b98f-2cfaf79da855}" ma:internalName="TaxCatchAll" ma:showField="CatchAllData" ma:web="f7247162-6a2c-4da5-8988-35d3aaefd7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7247162-6a2c-4da5-8988-35d3aaefd794" xsi:nil="true"/>
    <lcf76f155ced4ddcb4097134ff3c332f xmlns="41c14489-8e6d-4df8-8eca-515a0c5c722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E16579-D758-4F85-AB3B-424A2EEA1926}">
  <ds:schemaRefs>
    <ds:schemaRef ds:uri="http://schemas.microsoft.com/sharepoint/v3/contenttype/forms"/>
  </ds:schemaRefs>
</ds:datastoreItem>
</file>

<file path=customXml/itemProps2.xml><?xml version="1.0" encoding="utf-8"?>
<ds:datastoreItem xmlns:ds="http://schemas.openxmlformats.org/officeDocument/2006/customXml" ds:itemID="{E3AECBEF-7BF9-4422-A9A0-28B9A6FFA73A}">
  <ds:schemaRefs>
    <ds:schemaRef ds:uri="41c14489-8e6d-4df8-8eca-515a0c5c7223"/>
    <ds:schemaRef ds:uri="f7247162-6a2c-4da5-8988-35d3aaefd7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90052FB-F6D0-49EB-BEF3-F0847AFFF023}">
  <ds:schemaRefs>
    <ds:schemaRef ds:uri="41c14489-8e6d-4df8-8eca-515a0c5c7223"/>
    <ds:schemaRef ds:uri="f7247162-6a2c-4da5-8988-35d3aaefd79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 id="{4278a402-1a9e-4eb9-8414-ffb55a5fcf1e}" enabled="0" method="" siteId="{4278a402-1a9e-4eb9-8414-ffb55a5fcf1e}" removed="1"/>
</clbl:labelList>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Widescreen</PresentationFormat>
  <Slides>12</Slides>
  <Notes>11</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2013 - 2022 Theme</vt:lpstr>
      <vt:lpstr> Research Ethics for All  Disability-Accessible Research Ethics Education for Community Research Partners  May 2026</vt:lpstr>
      <vt:lpstr>Community Engaged Research</vt:lpstr>
      <vt:lpstr>Research Partners and Human Subjects Research</vt:lpstr>
      <vt:lpstr>Requirements for Human Subjects Research Training</vt:lpstr>
      <vt:lpstr>PowerPoint Presentation</vt:lpstr>
      <vt:lpstr>PowerPoint Presentation</vt:lpstr>
      <vt:lpstr>PowerPoint Presentation</vt:lpstr>
      <vt:lpstr>PowerPoint Presentation</vt:lpstr>
      <vt:lpstr>Training Comparison </vt:lpstr>
      <vt:lpstr>PowerPoint Presentation</vt:lpstr>
      <vt:lpstr>IRB Approval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Bright, Kaela Elise</dc:creator>
  <cp:revision>2</cp:revision>
  <dcterms:created xsi:type="dcterms:W3CDTF">2023-04-05T21:25:38Z</dcterms:created>
  <dcterms:modified xsi:type="dcterms:W3CDTF">2026-08-28T17:47:29Z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0x010100CE584237B12457438D6ABF513259E1B2</vt:lpwstr>
  </property>
  <property fmtid="{D5CDD505-2E9C-101B-9397-08002B2CF9AE}" pid="3" name="ComplianceAssetId">
    <vt:lpwstr/>
  </property>
  <property fmtid="{D5CDD505-2E9C-101B-9397-08002B2CF9AE}" pid="4" name="_ExtendedDescription">
    <vt:lpwstr/>
  </property>
  <property fmtid="{D5CDD505-2E9C-101B-9397-08002B2CF9AE}" pid="5" name="_activity">
    <vt:lpwstr>{"FileActivityType":"9","FileActivityTimeStamp":"2024-12-03T20:40:46.060Z","FileActivityUsersOnPage":[{"DisplayName":"Bright, Kaela Elise","Id":"k663b901@home.ku.edu"}],"FileActivityNavigationId":null}</vt:lpwstr>
  </property>
  <property fmtid="{D5CDD505-2E9C-101B-9397-08002B2CF9AE}" pid="6" name="TriggerFlowInfo">
    <vt:lpwstr/>
  </property>
  <property fmtid="{D5CDD505-2E9C-101B-9397-08002B2CF9AE}" pid="7" name="xd_ProgID">
    <vt:lpwstr/>
  </property>
  <property fmtid="{D5CDD505-2E9C-101B-9397-08002B2CF9AE}" pid="8" name="TemplateUrl">
    <vt:lpwstr/>
  </property>
  <property fmtid="{D5CDD505-2E9C-101B-9397-08002B2CF9AE}" pid="9" name="xd_Signature">
    <vt:lpwstr/>
  </property>
  <property fmtid="{D5CDD505-2E9C-101B-9397-08002B2CF9AE}" pid="10" name="MediaServiceImageTags">
    <vt:lpwstr/>
  </property>
</Properties>
</file>